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1" r:id="rId1"/>
    <p:sldMasterId id="2147483674" r:id="rId2"/>
  </p:sldMasterIdLst>
  <p:notesMasterIdLst>
    <p:notesMasterId r:id="rId29"/>
  </p:notesMasterIdLst>
  <p:sldIdLst>
    <p:sldId id="256" r:id="rId3"/>
    <p:sldId id="289" r:id="rId4"/>
    <p:sldId id="290" r:id="rId5"/>
    <p:sldId id="291" r:id="rId6"/>
    <p:sldId id="292" r:id="rId7"/>
    <p:sldId id="293" r:id="rId8"/>
    <p:sldId id="295" r:id="rId9"/>
    <p:sldId id="310" r:id="rId10"/>
    <p:sldId id="311" r:id="rId11"/>
    <p:sldId id="312" r:id="rId12"/>
    <p:sldId id="307" r:id="rId13"/>
    <p:sldId id="308" r:id="rId14"/>
    <p:sldId id="319" r:id="rId15"/>
    <p:sldId id="313" r:id="rId16"/>
    <p:sldId id="314" r:id="rId17"/>
    <p:sldId id="300" r:id="rId18"/>
    <p:sldId id="318" r:id="rId19"/>
    <p:sldId id="320" r:id="rId20"/>
    <p:sldId id="316" r:id="rId21"/>
    <p:sldId id="303" r:id="rId22"/>
    <p:sldId id="304" r:id="rId23"/>
    <p:sldId id="305" r:id="rId24"/>
    <p:sldId id="306" r:id="rId25"/>
    <p:sldId id="322" r:id="rId26"/>
    <p:sldId id="321" r:id="rId27"/>
    <p:sldId id="286" r:id="rId2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12" autoAdjust="0"/>
    <p:restoredTop sz="94660"/>
  </p:normalViewPr>
  <p:slideViewPr>
    <p:cSldViewPr snapToGrid="0">
      <p:cViewPr>
        <p:scale>
          <a:sx n="100" d="100"/>
          <a:sy n="100" d="100"/>
        </p:scale>
        <p:origin x="1140" y="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2484DA-1F28-4198-8098-132F2F1A4670}" type="datetimeFigureOut">
              <a:rPr lang="en-US" smtClean="0"/>
              <a:t>05-05-2014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A40ED7-B36E-4D7B-B2E1-C1CE6C7312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69714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lv-LV" dirty="0" smtClean="0"/>
              <a:t>Auto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A40ED7-B36E-4D7B-B2E1-C1CE6C7312A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77022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456840" y="772920"/>
            <a:ext cx="8224920" cy="858240"/>
          </a:xfrm>
          <a:prstGeom prst="rect">
            <a:avLst/>
          </a:prstGeom>
        </p:spPr>
        <p:txBody>
          <a:bodyPr wrap="none" lIns="90000" tIns="46800" rIns="90000" bIns="46800" anchor="ctr"/>
          <a:lstStyle/>
          <a:p>
            <a:pPr algn="ctr"/>
            <a:endParaRPr/>
          </a:p>
        </p:txBody>
      </p:sp>
      <p:sp>
        <p:nvSpPr>
          <p:cNvPr id="47" name="PlaceHolder 2"/>
          <p:cNvSpPr>
            <a:spLocks noGrp="1"/>
          </p:cNvSpPr>
          <p:nvPr>
            <p:ph type="subTitle"/>
          </p:nvPr>
        </p:nvSpPr>
        <p:spPr>
          <a:xfrm>
            <a:off x="456840" y="1600200"/>
            <a:ext cx="8224920" cy="397800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456840" y="772920"/>
            <a:ext cx="8224920" cy="858240"/>
          </a:xfrm>
          <a:prstGeom prst="rect">
            <a:avLst/>
          </a:prstGeom>
        </p:spPr>
        <p:txBody>
          <a:bodyPr wrap="none" lIns="90000" tIns="46800" rIns="90000" bIns="46800" anchor="ctr"/>
          <a:lstStyle/>
          <a:p>
            <a:pPr algn="ctr"/>
            <a:endParaRPr/>
          </a:p>
        </p:txBody>
      </p:sp>
      <p:sp>
        <p:nvSpPr>
          <p:cNvPr id="49" name="PlaceHolder 2"/>
          <p:cNvSpPr>
            <a:spLocks noGrp="1"/>
          </p:cNvSpPr>
          <p:nvPr>
            <p:ph type="body"/>
          </p:nvPr>
        </p:nvSpPr>
        <p:spPr>
          <a:xfrm>
            <a:off x="456840" y="1600200"/>
            <a:ext cx="8224920" cy="3977640"/>
          </a:xfrm>
          <a:prstGeom prst="rect">
            <a:avLst/>
          </a:prstGeom>
        </p:spPr>
        <p:txBody>
          <a:bodyPr wrap="none" lIns="90000" tIns="46800" rIns="90000" bIns="46800"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456840" y="772920"/>
            <a:ext cx="8224920" cy="858240"/>
          </a:xfrm>
          <a:prstGeom prst="rect">
            <a:avLst/>
          </a:prstGeom>
        </p:spPr>
        <p:txBody>
          <a:bodyPr wrap="none" lIns="90000" tIns="46800" rIns="90000" bIns="46800" anchor="ctr"/>
          <a:lstStyle/>
          <a:p>
            <a:pPr algn="ctr"/>
            <a:endParaRPr/>
          </a:p>
        </p:txBody>
      </p:sp>
      <p:sp>
        <p:nvSpPr>
          <p:cNvPr id="51" name="PlaceHolder 2"/>
          <p:cNvSpPr>
            <a:spLocks noGrp="1"/>
          </p:cNvSpPr>
          <p:nvPr>
            <p:ph type="body"/>
          </p:nvPr>
        </p:nvSpPr>
        <p:spPr>
          <a:xfrm>
            <a:off x="456840" y="1600200"/>
            <a:ext cx="4013280" cy="3977640"/>
          </a:xfrm>
          <a:prstGeom prst="rect">
            <a:avLst/>
          </a:prstGeom>
        </p:spPr>
        <p:txBody>
          <a:bodyPr wrap="none" lIns="90000" tIns="46800" rIns="90000" bIns="46800"/>
          <a:lstStyle/>
          <a:p>
            <a:endParaRPr/>
          </a:p>
        </p:txBody>
      </p:sp>
      <p:sp>
        <p:nvSpPr>
          <p:cNvPr id="52" name="PlaceHolder 3"/>
          <p:cNvSpPr>
            <a:spLocks noGrp="1"/>
          </p:cNvSpPr>
          <p:nvPr>
            <p:ph type="body"/>
          </p:nvPr>
        </p:nvSpPr>
        <p:spPr>
          <a:xfrm>
            <a:off x="4671000" y="1600200"/>
            <a:ext cx="4013280" cy="3977640"/>
          </a:xfrm>
          <a:prstGeom prst="rect">
            <a:avLst/>
          </a:prstGeom>
        </p:spPr>
        <p:txBody>
          <a:bodyPr wrap="none" lIns="90000" tIns="46800" rIns="90000" bIns="46800"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456840" y="772920"/>
            <a:ext cx="8224920" cy="858240"/>
          </a:xfrm>
          <a:prstGeom prst="rect">
            <a:avLst/>
          </a:prstGeom>
        </p:spPr>
        <p:txBody>
          <a:bodyPr wrap="none" lIns="90000" tIns="46800" rIns="90000" bIns="4680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subTitle"/>
          </p:nvPr>
        </p:nvSpPr>
        <p:spPr>
          <a:xfrm>
            <a:off x="456840" y="819720"/>
            <a:ext cx="8224920" cy="47581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456840" y="772920"/>
            <a:ext cx="8224920" cy="858240"/>
          </a:xfrm>
          <a:prstGeom prst="rect">
            <a:avLst/>
          </a:prstGeom>
        </p:spPr>
        <p:txBody>
          <a:bodyPr wrap="none" lIns="90000" tIns="46800" rIns="90000" bIns="46800" anchor="ctr"/>
          <a:lstStyle/>
          <a:p>
            <a:pPr algn="ctr"/>
            <a:endParaRPr/>
          </a:p>
        </p:txBody>
      </p:sp>
      <p:sp>
        <p:nvSpPr>
          <p:cNvPr id="56" name="PlaceHolder 2"/>
          <p:cNvSpPr>
            <a:spLocks noGrp="1"/>
          </p:cNvSpPr>
          <p:nvPr>
            <p:ph type="body"/>
          </p:nvPr>
        </p:nvSpPr>
        <p:spPr>
          <a:xfrm>
            <a:off x="456840" y="1600200"/>
            <a:ext cx="4013280" cy="1896840"/>
          </a:xfrm>
          <a:prstGeom prst="rect">
            <a:avLst/>
          </a:prstGeom>
        </p:spPr>
        <p:txBody>
          <a:bodyPr wrap="none" lIns="90000" tIns="46800" rIns="90000" bIns="46800"/>
          <a:lstStyle/>
          <a:p>
            <a:endParaRPr/>
          </a:p>
        </p:txBody>
      </p:sp>
      <p:sp>
        <p:nvSpPr>
          <p:cNvPr id="57" name="PlaceHolder 3"/>
          <p:cNvSpPr>
            <a:spLocks noGrp="1"/>
          </p:cNvSpPr>
          <p:nvPr>
            <p:ph type="body"/>
          </p:nvPr>
        </p:nvSpPr>
        <p:spPr>
          <a:xfrm>
            <a:off x="456840" y="3677400"/>
            <a:ext cx="4013280" cy="1896840"/>
          </a:xfrm>
          <a:prstGeom prst="rect">
            <a:avLst/>
          </a:prstGeom>
        </p:spPr>
        <p:txBody>
          <a:bodyPr wrap="none" lIns="90000" tIns="46800" rIns="90000" bIns="46800"/>
          <a:lstStyle/>
          <a:p>
            <a:endParaRPr/>
          </a:p>
        </p:txBody>
      </p:sp>
      <p:sp>
        <p:nvSpPr>
          <p:cNvPr id="58" name="PlaceHolder 4"/>
          <p:cNvSpPr>
            <a:spLocks noGrp="1"/>
          </p:cNvSpPr>
          <p:nvPr>
            <p:ph type="body"/>
          </p:nvPr>
        </p:nvSpPr>
        <p:spPr>
          <a:xfrm>
            <a:off x="4671000" y="1600200"/>
            <a:ext cx="4013280" cy="3977640"/>
          </a:xfrm>
          <a:prstGeom prst="rect">
            <a:avLst/>
          </a:prstGeom>
        </p:spPr>
        <p:txBody>
          <a:bodyPr wrap="none" lIns="90000" tIns="46800" rIns="90000" bIns="46800"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456840" y="772920"/>
            <a:ext cx="8224920" cy="858240"/>
          </a:xfrm>
          <a:prstGeom prst="rect">
            <a:avLst/>
          </a:prstGeom>
        </p:spPr>
        <p:txBody>
          <a:bodyPr wrap="none" lIns="90000" tIns="46800" rIns="90000" bIns="46800" anchor="ctr"/>
          <a:lstStyle/>
          <a:p>
            <a:pPr algn="ctr"/>
            <a:endParaRPr/>
          </a:p>
        </p:txBody>
      </p:sp>
      <p:sp>
        <p:nvSpPr>
          <p:cNvPr id="60" name="PlaceHolder 2"/>
          <p:cNvSpPr>
            <a:spLocks noGrp="1"/>
          </p:cNvSpPr>
          <p:nvPr>
            <p:ph type="body"/>
          </p:nvPr>
        </p:nvSpPr>
        <p:spPr>
          <a:xfrm>
            <a:off x="456840" y="1600200"/>
            <a:ext cx="4013280" cy="3977640"/>
          </a:xfrm>
          <a:prstGeom prst="rect">
            <a:avLst/>
          </a:prstGeom>
        </p:spPr>
        <p:txBody>
          <a:bodyPr wrap="none" lIns="90000" tIns="46800" rIns="90000" bIns="46800"/>
          <a:lstStyle/>
          <a:p>
            <a:endParaRPr/>
          </a:p>
        </p:txBody>
      </p:sp>
      <p:sp>
        <p:nvSpPr>
          <p:cNvPr id="61" name="PlaceHolder 3"/>
          <p:cNvSpPr>
            <a:spLocks noGrp="1"/>
          </p:cNvSpPr>
          <p:nvPr>
            <p:ph type="body"/>
          </p:nvPr>
        </p:nvSpPr>
        <p:spPr>
          <a:xfrm>
            <a:off x="4671000" y="1600200"/>
            <a:ext cx="4013280" cy="1896840"/>
          </a:xfrm>
          <a:prstGeom prst="rect">
            <a:avLst/>
          </a:prstGeom>
        </p:spPr>
        <p:txBody>
          <a:bodyPr wrap="none" lIns="90000" tIns="46800" rIns="90000" bIns="46800"/>
          <a:lstStyle/>
          <a:p>
            <a:endParaRPr/>
          </a:p>
        </p:txBody>
      </p:sp>
      <p:sp>
        <p:nvSpPr>
          <p:cNvPr id="62" name="PlaceHolder 4"/>
          <p:cNvSpPr>
            <a:spLocks noGrp="1"/>
          </p:cNvSpPr>
          <p:nvPr>
            <p:ph type="body"/>
          </p:nvPr>
        </p:nvSpPr>
        <p:spPr>
          <a:xfrm>
            <a:off x="4671000" y="3677400"/>
            <a:ext cx="4013280" cy="1896840"/>
          </a:xfrm>
          <a:prstGeom prst="rect">
            <a:avLst/>
          </a:prstGeom>
        </p:spPr>
        <p:txBody>
          <a:bodyPr wrap="none" lIns="90000" tIns="46800" rIns="90000" bIns="46800"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456840" y="772920"/>
            <a:ext cx="8224920" cy="858240"/>
          </a:xfrm>
          <a:prstGeom prst="rect">
            <a:avLst/>
          </a:prstGeom>
        </p:spPr>
        <p:txBody>
          <a:bodyPr wrap="none" lIns="90000" tIns="46800" rIns="90000" bIns="46800" anchor="ctr"/>
          <a:lstStyle/>
          <a:p>
            <a:pPr algn="ctr"/>
            <a:endParaRPr/>
          </a:p>
        </p:txBody>
      </p:sp>
      <p:sp>
        <p:nvSpPr>
          <p:cNvPr id="64" name="PlaceHolder 2"/>
          <p:cNvSpPr>
            <a:spLocks noGrp="1"/>
          </p:cNvSpPr>
          <p:nvPr>
            <p:ph type="body"/>
          </p:nvPr>
        </p:nvSpPr>
        <p:spPr>
          <a:xfrm>
            <a:off x="456840" y="1600200"/>
            <a:ext cx="4013280" cy="1896840"/>
          </a:xfrm>
          <a:prstGeom prst="rect">
            <a:avLst/>
          </a:prstGeom>
        </p:spPr>
        <p:txBody>
          <a:bodyPr wrap="none" lIns="90000" tIns="46800" rIns="90000" bIns="46800"/>
          <a:lstStyle/>
          <a:p>
            <a:endParaRPr/>
          </a:p>
        </p:txBody>
      </p:sp>
      <p:sp>
        <p:nvSpPr>
          <p:cNvPr id="65" name="PlaceHolder 3"/>
          <p:cNvSpPr>
            <a:spLocks noGrp="1"/>
          </p:cNvSpPr>
          <p:nvPr>
            <p:ph type="body"/>
          </p:nvPr>
        </p:nvSpPr>
        <p:spPr>
          <a:xfrm>
            <a:off x="4671000" y="1600200"/>
            <a:ext cx="4013280" cy="1896840"/>
          </a:xfrm>
          <a:prstGeom prst="rect">
            <a:avLst/>
          </a:prstGeom>
        </p:spPr>
        <p:txBody>
          <a:bodyPr wrap="none" lIns="90000" tIns="46800" rIns="90000" bIns="46800"/>
          <a:lstStyle/>
          <a:p>
            <a:endParaRPr/>
          </a:p>
        </p:txBody>
      </p:sp>
      <p:sp>
        <p:nvSpPr>
          <p:cNvPr id="66" name="PlaceHolder 4"/>
          <p:cNvSpPr>
            <a:spLocks noGrp="1"/>
          </p:cNvSpPr>
          <p:nvPr>
            <p:ph type="body"/>
          </p:nvPr>
        </p:nvSpPr>
        <p:spPr>
          <a:xfrm>
            <a:off x="456840" y="3677400"/>
            <a:ext cx="8224200" cy="1896840"/>
          </a:xfrm>
          <a:prstGeom prst="rect">
            <a:avLst/>
          </a:prstGeom>
        </p:spPr>
        <p:txBody>
          <a:bodyPr wrap="none" lIns="90000" tIns="46800" rIns="90000" bIns="46800"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456840" y="772920"/>
            <a:ext cx="8224920" cy="858240"/>
          </a:xfrm>
          <a:prstGeom prst="rect">
            <a:avLst/>
          </a:prstGeom>
        </p:spPr>
        <p:txBody>
          <a:bodyPr wrap="none" lIns="90000" tIns="46800" rIns="90000" bIns="46800" anchor="ctr"/>
          <a:lstStyle/>
          <a:p>
            <a:pPr algn="ctr"/>
            <a:endParaRPr/>
          </a:p>
        </p:txBody>
      </p:sp>
      <p:sp>
        <p:nvSpPr>
          <p:cNvPr id="68" name="PlaceHolder 2"/>
          <p:cNvSpPr>
            <a:spLocks noGrp="1"/>
          </p:cNvSpPr>
          <p:nvPr>
            <p:ph type="body"/>
          </p:nvPr>
        </p:nvSpPr>
        <p:spPr>
          <a:xfrm>
            <a:off x="456840" y="1600200"/>
            <a:ext cx="8224920" cy="1896840"/>
          </a:xfrm>
          <a:prstGeom prst="rect">
            <a:avLst/>
          </a:prstGeom>
        </p:spPr>
        <p:txBody>
          <a:bodyPr wrap="none" lIns="90000" tIns="46800" rIns="90000" bIns="46800"/>
          <a:lstStyle/>
          <a:p>
            <a:endParaRPr/>
          </a:p>
        </p:txBody>
      </p:sp>
      <p:sp>
        <p:nvSpPr>
          <p:cNvPr id="69" name="PlaceHolder 3"/>
          <p:cNvSpPr>
            <a:spLocks noGrp="1"/>
          </p:cNvSpPr>
          <p:nvPr>
            <p:ph type="body"/>
          </p:nvPr>
        </p:nvSpPr>
        <p:spPr>
          <a:xfrm>
            <a:off x="456840" y="3677400"/>
            <a:ext cx="8224920" cy="1896840"/>
          </a:xfrm>
          <a:prstGeom prst="rect">
            <a:avLst/>
          </a:prstGeom>
        </p:spPr>
        <p:txBody>
          <a:bodyPr wrap="none" lIns="90000" tIns="46800" rIns="90000" bIns="46800"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456840" y="772920"/>
            <a:ext cx="8224920" cy="858240"/>
          </a:xfrm>
          <a:prstGeom prst="rect">
            <a:avLst/>
          </a:prstGeom>
        </p:spPr>
        <p:txBody>
          <a:bodyPr wrap="none" lIns="90000" tIns="46800" rIns="90000" bIns="46800" anchor="ctr"/>
          <a:lstStyle/>
          <a:p>
            <a:pPr algn="ctr"/>
            <a:endParaRPr/>
          </a:p>
        </p:txBody>
      </p:sp>
      <p:sp>
        <p:nvSpPr>
          <p:cNvPr id="71" name="PlaceHolder 2"/>
          <p:cNvSpPr>
            <a:spLocks noGrp="1"/>
          </p:cNvSpPr>
          <p:nvPr>
            <p:ph type="body"/>
          </p:nvPr>
        </p:nvSpPr>
        <p:spPr>
          <a:xfrm>
            <a:off x="456840" y="1600200"/>
            <a:ext cx="4013280" cy="1896840"/>
          </a:xfrm>
          <a:prstGeom prst="rect">
            <a:avLst/>
          </a:prstGeom>
        </p:spPr>
        <p:txBody>
          <a:bodyPr wrap="none" lIns="90000" tIns="46800" rIns="90000" bIns="46800"/>
          <a:lstStyle/>
          <a:p>
            <a:endParaRPr/>
          </a:p>
        </p:txBody>
      </p:sp>
      <p:sp>
        <p:nvSpPr>
          <p:cNvPr id="72" name="PlaceHolder 3"/>
          <p:cNvSpPr>
            <a:spLocks noGrp="1"/>
          </p:cNvSpPr>
          <p:nvPr>
            <p:ph type="body"/>
          </p:nvPr>
        </p:nvSpPr>
        <p:spPr>
          <a:xfrm>
            <a:off x="4671000" y="1600200"/>
            <a:ext cx="4013280" cy="1896840"/>
          </a:xfrm>
          <a:prstGeom prst="rect">
            <a:avLst/>
          </a:prstGeom>
        </p:spPr>
        <p:txBody>
          <a:bodyPr wrap="none" lIns="90000" tIns="46800" rIns="90000" bIns="46800"/>
          <a:lstStyle/>
          <a:p>
            <a:endParaRPr/>
          </a:p>
        </p:txBody>
      </p:sp>
      <p:sp>
        <p:nvSpPr>
          <p:cNvPr id="73" name="PlaceHolder 4"/>
          <p:cNvSpPr>
            <a:spLocks noGrp="1"/>
          </p:cNvSpPr>
          <p:nvPr>
            <p:ph type="body"/>
          </p:nvPr>
        </p:nvSpPr>
        <p:spPr>
          <a:xfrm>
            <a:off x="4671000" y="3677400"/>
            <a:ext cx="4013280" cy="1896840"/>
          </a:xfrm>
          <a:prstGeom prst="rect">
            <a:avLst/>
          </a:prstGeom>
        </p:spPr>
        <p:txBody>
          <a:bodyPr wrap="none" lIns="90000" tIns="46800" rIns="90000" bIns="46800"/>
          <a:lstStyle/>
          <a:p>
            <a:endParaRPr/>
          </a:p>
        </p:txBody>
      </p:sp>
      <p:sp>
        <p:nvSpPr>
          <p:cNvPr id="74" name="PlaceHolder 5"/>
          <p:cNvSpPr>
            <a:spLocks noGrp="1"/>
          </p:cNvSpPr>
          <p:nvPr>
            <p:ph type="body"/>
          </p:nvPr>
        </p:nvSpPr>
        <p:spPr>
          <a:xfrm>
            <a:off x="456840" y="3677400"/>
            <a:ext cx="4013280" cy="1896840"/>
          </a:xfrm>
          <a:prstGeom prst="rect">
            <a:avLst/>
          </a:prstGeom>
        </p:spPr>
        <p:txBody>
          <a:bodyPr wrap="none" lIns="90000" tIns="46800" rIns="90000" bIns="46800"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/>
          </p:cNvSpPr>
          <p:nvPr>
            <p:ph type="title"/>
          </p:nvPr>
        </p:nvSpPr>
        <p:spPr>
          <a:xfrm>
            <a:off x="456840" y="772920"/>
            <a:ext cx="8224920" cy="858240"/>
          </a:xfrm>
          <a:prstGeom prst="rect">
            <a:avLst/>
          </a:prstGeom>
        </p:spPr>
        <p:txBody>
          <a:bodyPr wrap="none" lIns="90000" tIns="46800" rIns="90000" bIns="46800" anchor="ctr"/>
          <a:lstStyle/>
          <a:p>
            <a:pPr algn="ctr"/>
            <a:endParaRPr/>
          </a:p>
        </p:txBody>
      </p:sp>
      <p:sp>
        <p:nvSpPr>
          <p:cNvPr id="76" name="PlaceHolder 2"/>
          <p:cNvSpPr>
            <a:spLocks noGrp="1"/>
          </p:cNvSpPr>
          <p:nvPr>
            <p:ph type="body"/>
          </p:nvPr>
        </p:nvSpPr>
        <p:spPr>
          <a:xfrm>
            <a:off x="456840" y="1600200"/>
            <a:ext cx="4013280" cy="1896840"/>
          </a:xfrm>
          <a:prstGeom prst="rect">
            <a:avLst/>
          </a:prstGeom>
        </p:spPr>
        <p:txBody>
          <a:bodyPr wrap="none" lIns="90000" tIns="46800" rIns="90000" bIns="46800"/>
          <a:lstStyle/>
          <a:p>
            <a:endParaRPr/>
          </a:p>
        </p:txBody>
      </p:sp>
      <p:sp>
        <p:nvSpPr>
          <p:cNvPr id="77" name="PlaceHolder 3"/>
          <p:cNvSpPr>
            <a:spLocks noGrp="1"/>
          </p:cNvSpPr>
          <p:nvPr>
            <p:ph type="body"/>
          </p:nvPr>
        </p:nvSpPr>
        <p:spPr>
          <a:xfrm>
            <a:off x="4671000" y="1600200"/>
            <a:ext cx="4013280" cy="1896840"/>
          </a:xfrm>
          <a:prstGeom prst="rect">
            <a:avLst/>
          </a:prstGeom>
        </p:spPr>
        <p:txBody>
          <a:bodyPr wrap="none" lIns="90000" tIns="46800" rIns="90000" bIns="46800"/>
          <a:lstStyle/>
          <a:p>
            <a:endParaRPr/>
          </a:p>
        </p:txBody>
      </p:sp>
      <p:pic>
        <p:nvPicPr>
          <p:cNvPr id="78" name="Picture 77"/>
          <p:cNvPicPr/>
          <p:nvPr/>
        </p:nvPicPr>
        <p:blipFill>
          <a:blip r:embed="rId2"/>
          <a:stretch>
            <a:fillRect/>
          </a:stretch>
        </p:blipFill>
        <p:spPr>
          <a:xfrm>
            <a:off x="5488920" y="3677040"/>
            <a:ext cx="2377440" cy="1896840"/>
          </a:xfrm>
          <a:prstGeom prst="rect">
            <a:avLst/>
          </a:prstGeom>
          <a:ln>
            <a:noFill/>
          </a:ln>
        </p:spPr>
      </p:pic>
      <p:pic>
        <p:nvPicPr>
          <p:cNvPr id="79" name="Picture 78"/>
          <p:cNvPicPr/>
          <p:nvPr/>
        </p:nvPicPr>
        <p:blipFill>
          <a:blip r:embed="rId2"/>
          <a:stretch>
            <a:fillRect/>
          </a:stretch>
        </p:blipFill>
        <p:spPr>
          <a:xfrm>
            <a:off x="1274760" y="3677040"/>
            <a:ext cx="2377440" cy="18968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PlaceHolder 1"/>
          <p:cNvSpPr>
            <a:spLocks noGrp="1"/>
          </p:cNvSpPr>
          <p:nvPr>
            <p:ph type="title"/>
          </p:nvPr>
        </p:nvSpPr>
        <p:spPr>
          <a:xfrm>
            <a:off x="456840" y="772920"/>
            <a:ext cx="8224920" cy="858240"/>
          </a:xfrm>
          <a:prstGeom prst="rect">
            <a:avLst/>
          </a:prstGeom>
        </p:spPr>
        <p:txBody>
          <a:bodyPr wrap="none" lIns="90000" tIns="46800" rIns="90000" bIns="46800" anchor="ctr"/>
          <a:lstStyle/>
          <a:p>
            <a:pPr algn="ctr"/>
            <a:endParaRPr/>
          </a:p>
        </p:txBody>
      </p:sp>
      <p:sp>
        <p:nvSpPr>
          <p:cNvPr id="86" name="PlaceHolder 2"/>
          <p:cNvSpPr>
            <a:spLocks noGrp="1"/>
          </p:cNvSpPr>
          <p:nvPr>
            <p:ph type="subTitle"/>
          </p:nvPr>
        </p:nvSpPr>
        <p:spPr>
          <a:xfrm>
            <a:off x="456840" y="1600200"/>
            <a:ext cx="8224920" cy="397800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456840" y="772920"/>
            <a:ext cx="8224920" cy="858240"/>
          </a:xfrm>
          <a:prstGeom prst="rect">
            <a:avLst/>
          </a:prstGeom>
        </p:spPr>
        <p:txBody>
          <a:bodyPr wrap="none" lIns="90000" tIns="46800" rIns="90000" bIns="46800" anchor="ctr"/>
          <a:lstStyle/>
          <a:p>
            <a:pPr algn="ctr"/>
            <a:endParaRPr/>
          </a:p>
        </p:txBody>
      </p:sp>
      <p:sp>
        <p:nvSpPr>
          <p:cNvPr id="88" name="PlaceHolder 2"/>
          <p:cNvSpPr>
            <a:spLocks noGrp="1"/>
          </p:cNvSpPr>
          <p:nvPr>
            <p:ph type="body"/>
          </p:nvPr>
        </p:nvSpPr>
        <p:spPr>
          <a:xfrm>
            <a:off x="456840" y="1600200"/>
            <a:ext cx="8224920" cy="3977640"/>
          </a:xfrm>
          <a:prstGeom prst="rect">
            <a:avLst/>
          </a:prstGeom>
        </p:spPr>
        <p:txBody>
          <a:bodyPr wrap="none" lIns="90000" tIns="46800" rIns="90000" bIns="46800"/>
          <a:lstStyle/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PlaceHolder 1"/>
          <p:cNvSpPr>
            <a:spLocks noGrp="1"/>
          </p:cNvSpPr>
          <p:nvPr>
            <p:ph type="title"/>
          </p:nvPr>
        </p:nvSpPr>
        <p:spPr>
          <a:xfrm>
            <a:off x="456840" y="772920"/>
            <a:ext cx="8224920" cy="858240"/>
          </a:xfrm>
          <a:prstGeom prst="rect">
            <a:avLst/>
          </a:prstGeom>
        </p:spPr>
        <p:txBody>
          <a:bodyPr wrap="none" lIns="90000" tIns="46800" rIns="90000" bIns="46800" anchor="ctr"/>
          <a:lstStyle/>
          <a:p>
            <a:pPr algn="ctr"/>
            <a:endParaRPr/>
          </a:p>
        </p:txBody>
      </p:sp>
      <p:sp>
        <p:nvSpPr>
          <p:cNvPr id="90" name="PlaceHolder 2"/>
          <p:cNvSpPr>
            <a:spLocks noGrp="1"/>
          </p:cNvSpPr>
          <p:nvPr>
            <p:ph type="body"/>
          </p:nvPr>
        </p:nvSpPr>
        <p:spPr>
          <a:xfrm>
            <a:off x="456840" y="1600200"/>
            <a:ext cx="4013280" cy="3977640"/>
          </a:xfrm>
          <a:prstGeom prst="rect">
            <a:avLst/>
          </a:prstGeom>
        </p:spPr>
        <p:txBody>
          <a:bodyPr wrap="none" lIns="90000" tIns="46800" rIns="90000" bIns="46800"/>
          <a:lstStyle/>
          <a:p>
            <a:endParaRPr/>
          </a:p>
        </p:txBody>
      </p:sp>
      <p:sp>
        <p:nvSpPr>
          <p:cNvPr id="91" name="PlaceHolder 3"/>
          <p:cNvSpPr>
            <a:spLocks noGrp="1"/>
          </p:cNvSpPr>
          <p:nvPr>
            <p:ph type="body"/>
          </p:nvPr>
        </p:nvSpPr>
        <p:spPr>
          <a:xfrm>
            <a:off x="4671000" y="1600200"/>
            <a:ext cx="4013280" cy="3977640"/>
          </a:xfrm>
          <a:prstGeom prst="rect">
            <a:avLst/>
          </a:prstGeom>
        </p:spPr>
        <p:txBody>
          <a:bodyPr wrap="none" lIns="90000" tIns="46800" rIns="90000" bIns="46800"/>
          <a:lstStyle/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PlaceHolder 1"/>
          <p:cNvSpPr>
            <a:spLocks noGrp="1"/>
          </p:cNvSpPr>
          <p:nvPr>
            <p:ph type="title"/>
          </p:nvPr>
        </p:nvSpPr>
        <p:spPr>
          <a:xfrm>
            <a:off x="456840" y="772920"/>
            <a:ext cx="8224920" cy="858240"/>
          </a:xfrm>
          <a:prstGeom prst="rect">
            <a:avLst/>
          </a:prstGeom>
        </p:spPr>
        <p:txBody>
          <a:bodyPr wrap="none" lIns="90000" tIns="46800" rIns="90000" bIns="4680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PlaceHolder 1"/>
          <p:cNvSpPr>
            <a:spLocks noGrp="1"/>
          </p:cNvSpPr>
          <p:nvPr>
            <p:ph type="subTitle"/>
          </p:nvPr>
        </p:nvSpPr>
        <p:spPr>
          <a:xfrm>
            <a:off x="456840" y="819720"/>
            <a:ext cx="8224920" cy="47581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456840" y="772920"/>
            <a:ext cx="8224920" cy="858240"/>
          </a:xfrm>
          <a:prstGeom prst="rect">
            <a:avLst/>
          </a:prstGeom>
        </p:spPr>
        <p:txBody>
          <a:bodyPr wrap="none" lIns="90000" tIns="46800" rIns="90000" bIns="46800" anchor="ctr"/>
          <a:lstStyle/>
          <a:p>
            <a:pPr algn="ctr"/>
            <a:endParaRPr/>
          </a:p>
        </p:txBody>
      </p:sp>
      <p:sp>
        <p:nvSpPr>
          <p:cNvPr id="95" name="PlaceHolder 2"/>
          <p:cNvSpPr>
            <a:spLocks noGrp="1"/>
          </p:cNvSpPr>
          <p:nvPr>
            <p:ph type="body"/>
          </p:nvPr>
        </p:nvSpPr>
        <p:spPr>
          <a:xfrm>
            <a:off x="456840" y="1600200"/>
            <a:ext cx="4013280" cy="1896840"/>
          </a:xfrm>
          <a:prstGeom prst="rect">
            <a:avLst/>
          </a:prstGeom>
        </p:spPr>
        <p:txBody>
          <a:bodyPr wrap="none" lIns="90000" tIns="46800" rIns="90000" bIns="46800"/>
          <a:lstStyle/>
          <a:p>
            <a:endParaRPr/>
          </a:p>
        </p:txBody>
      </p:sp>
      <p:sp>
        <p:nvSpPr>
          <p:cNvPr id="96" name="PlaceHolder 3"/>
          <p:cNvSpPr>
            <a:spLocks noGrp="1"/>
          </p:cNvSpPr>
          <p:nvPr>
            <p:ph type="body"/>
          </p:nvPr>
        </p:nvSpPr>
        <p:spPr>
          <a:xfrm>
            <a:off x="456840" y="3677400"/>
            <a:ext cx="4013280" cy="1896840"/>
          </a:xfrm>
          <a:prstGeom prst="rect">
            <a:avLst/>
          </a:prstGeom>
        </p:spPr>
        <p:txBody>
          <a:bodyPr wrap="none" lIns="90000" tIns="46800" rIns="90000" bIns="46800"/>
          <a:lstStyle/>
          <a:p>
            <a:endParaRPr/>
          </a:p>
        </p:txBody>
      </p:sp>
      <p:sp>
        <p:nvSpPr>
          <p:cNvPr id="97" name="PlaceHolder 4"/>
          <p:cNvSpPr>
            <a:spLocks noGrp="1"/>
          </p:cNvSpPr>
          <p:nvPr>
            <p:ph type="body"/>
          </p:nvPr>
        </p:nvSpPr>
        <p:spPr>
          <a:xfrm>
            <a:off x="4671000" y="1600200"/>
            <a:ext cx="4013280" cy="3977640"/>
          </a:xfrm>
          <a:prstGeom prst="rect">
            <a:avLst/>
          </a:prstGeom>
        </p:spPr>
        <p:txBody>
          <a:bodyPr wrap="none" lIns="90000" tIns="46800" rIns="90000" bIns="46800"/>
          <a:lstStyle/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PlaceHolder 1"/>
          <p:cNvSpPr>
            <a:spLocks noGrp="1"/>
          </p:cNvSpPr>
          <p:nvPr>
            <p:ph type="title"/>
          </p:nvPr>
        </p:nvSpPr>
        <p:spPr>
          <a:xfrm>
            <a:off x="456840" y="772920"/>
            <a:ext cx="8224920" cy="858240"/>
          </a:xfrm>
          <a:prstGeom prst="rect">
            <a:avLst/>
          </a:prstGeom>
        </p:spPr>
        <p:txBody>
          <a:bodyPr wrap="none" lIns="90000" tIns="46800" rIns="90000" bIns="46800" anchor="ctr"/>
          <a:lstStyle/>
          <a:p>
            <a:pPr algn="ctr"/>
            <a:endParaRPr/>
          </a:p>
        </p:txBody>
      </p:sp>
      <p:sp>
        <p:nvSpPr>
          <p:cNvPr id="99" name="PlaceHolder 2"/>
          <p:cNvSpPr>
            <a:spLocks noGrp="1"/>
          </p:cNvSpPr>
          <p:nvPr>
            <p:ph type="body"/>
          </p:nvPr>
        </p:nvSpPr>
        <p:spPr>
          <a:xfrm>
            <a:off x="456840" y="1600200"/>
            <a:ext cx="4013280" cy="3977640"/>
          </a:xfrm>
          <a:prstGeom prst="rect">
            <a:avLst/>
          </a:prstGeom>
        </p:spPr>
        <p:txBody>
          <a:bodyPr wrap="none" lIns="90000" tIns="46800" rIns="90000" bIns="46800"/>
          <a:lstStyle/>
          <a:p>
            <a:endParaRPr/>
          </a:p>
        </p:txBody>
      </p:sp>
      <p:sp>
        <p:nvSpPr>
          <p:cNvPr id="100" name="PlaceHolder 3"/>
          <p:cNvSpPr>
            <a:spLocks noGrp="1"/>
          </p:cNvSpPr>
          <p:nvPr>
            <p:ph type="body"/>
          </p:nvPr>
        </p:nvSpPr>
        <p:spPr>
          <a:xfrm>
            <a:off x="4671000" y="1600200"/>
            <a:ext cx="4013280" cy="1896840"/>
          </a:xfrm>
          <a:prstGeom prst="rect">
            <a:avLst/>
          </a:prstGeom>
        </p:spPr>
        <p:txBody>
          <a:bodyPr wrap="none" lIns="90000" tIns="46800" rIns="90000" bIns="46800"/>
          <a:lstStyle/>
          <a:p>
            <a:endParaRPr/>
          </a:p>
        </p:txBody>
      </p:sp>
      <p:sp>
        <p:nvSpPr>
          <p:cNvPr id="101" name="PlaceHolder 4"/>
          <p:cNvSpPr>
            <a:spLocks noGrp="1"/>
          </p:cNvSpPr>
          <p:nvPr>
            <p:ph type="body"/>
          </p:nvPr>
        </p:nvSpPr>
        <p:spPr>
          <a:xfrm>
            <a:off x="4671000" y="3677400"/>
            <a:ext cx="4013280" cy="1896840"/>
          </a:xfrm>
          <a:prstGeom prst="rect">
            <a:avLst/>
          </a:prstGeom>
        </p:spPr>
        <p:txBody>
          <a:bodyPr wrap="none" lIns="90000" tIns="46800" rIns="90000" bIns="46800"/>
          <a:lstStyle/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456840" y="772920"/>
            <a:ext cx="8224920" cy="858240"/>
          </a:xfrm>
          <a:prstGeom prst="rect">
            <a:avLst/>
          </a:prstGeom>
        </p:spPr>
        <p:txBody>
          <a:bodyPr wrap="none" lIns="90000" tIns="46800" rIns="90000" bIns="46800" anchor="ctr"/>
          <a:lstStyle/>
          <a:p>
            <a:pPr algn="ctr"/>
            <a:endParaRPr/>
          </a:p>
        </p:txBody>
      </p:sp>
      <p:sp>
        <p:nvSpPr>
          <p:cNvPr id="103" name="PlaceHolder 2"/>
          <p:cNvSpPr>
            <a:spLocks noGrp="1"/>
          </p:cNvSpPr>
          <p:nvPr>
            <p:ph type="body"/>
          </p:nvPr>
        </p:nvSpPr>
        <p:spPr>
          <a:xfrm>
            <a:off x="456840" y="1600200"/>
            <a:ext cx="4013280" cy="1896840"/>
          </a:xfrm>
          <a:prstGeom prst="rect">
            <a:avLst/>
          </a:prstGeom>
        </p:spPr>
        <p:txBody>
          <a:bodyPr wrap="none" lIns="90000" tIns="46800" rIns="90000" bIns="46800"/>
          <a:lstStyle/>
          <a:p>
            <a:endParaRPr/>
          </a:p>
        </p:txBody>
      </p:sp>
      <p:sp>
        <p:nvSpPr>
          <p:cNvPr id="104" name="PlaceHolder 3"/>
          <p:cNvSpPr>
            <a:spLocks noGrp="1"/>
          </p:cNvSpPr>
          <p:nvPr>
            <p:ph type="body"/>
          </p:nvPr>
        </p:nvSpPr>
        <p:spPr>
          <a:xfrm>
            <a:off x="4671000" y="1600200"/>
            <a:ext cx="4013280" cy="1896840"/>
          </a:xfrm>
          <a:prstGeom prst="rect">
            <a:avLst/>
          </a:prstGeom>
        </p:spPr>
        <p:txBody>
          <a:bodyPr wrap="none" lIns="90000" tIns="46800" rIns="90000" bIns="46800"/>
          <a:lstStyle/>
          <a:p>
            <a:endParaRPr/>
          </a:p>
        </p:txBody>
      </p:sp>
      <p:sp>
        <p:nvSpPr>
          <p:cNvPr id="105" name="PlaceHolder 4"/>
          <p:cNvSpPr>
            <a:spLocks noGrp="1"/>
          </p:cNvSpPr>
          <p:nvPr>
            <p:ph type="body"/>
          </p:nvPr>
        </p:nvSpPr>
        <p:spPr>
          <a:xfrm>
            <a:off x="456840" y="3677400"/>
            <a:ext cx="8224200" cy="1896840"/>
          </a:xfrm>
          <a:prstGeom prst="rect">
            <a:avLst/>
          </a:prstGeom>
        </p:spPr>
        <p:txBody>
          <a:bodyPr wrap="none" lIns="90000" tIns="46800" rIns="90000" bIns="46800"/>
          <a:lstStyle/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PlaceHolder 1"/>
          <p:cNvSpPr>
            <a:spLocks noGrp="1"/>
          </p:cNvSpPr>
          <p:nvPr>
            <p:ph type="title"/>
          </p:nvPr>
        </p:nvSpPr>
        <p:spPr>
          <a:xfrm>
            <a:off x="456840" y="772920"/>
            <a:ext cx="8224920" cy="858240"/>
          </a:xfrm>
          <a:prstGeom prst="rect">
            <a:avLst/>
          </a:prstGeom>
        </p:spPr>
        <p:txBody>
          <a:bodyPr wrap="none" lIns="90000" tIns="46800" rIns="90000" bIns="46800" anchor="ctr"/>
          <a:lstStyle/>
          <a:p>
            <a:pPr algn="ctr"/>
            <a:endParaRPr/>
          </a:p>
        </p:txBody>
      </p:sp>
      <p:sp>
        <p:nvSpPr>
          <p:cNvPr id="107" name="PlaceHolder 2"/>
          <p:cNvSpPr>
            <a:spLocks noGrp="1"/>
          </p:cNvSpPr>
          <p:nvPr>
            <p:ph type="body"/>
          </p:nvPr>
        </p:nvSpPr>
        <p:spPr>
          <a:xfrm>
            <a:off x="456840" y="1600200"/>
            <a:ext cx="8224920" cy="1896840"/>
          </a:xfrm>
          <a:prstGeom prst="rect">
            <a:avLst/>
          </a:prstGeom>
        </p:spPr>
        <p:txBody>
          <a:bodyPr wrap="none" lIns="90000" tIns="46800" rIns="90000" bIns="46800"/>
          <a:lstStyle/>
          <a:p>
            <a:endParaRPr/>
          </a:p>
        </p:txBody>
      </p:sp>
      <p:sp>
        <p:nvSpPr>
          <p:cNvPr id="108" name="PlaceHolder 3"/>
          <p:cNvSpPr>
            <a:spLocks noGrp="1"/>
          </p:cNvSpPr>
          <p:nvPr>
            <p:ph type="body"/>
          </p:nvPr>
        </p:nvSpPr>
        <p:spPr>
          <a:xfrm>
            <a:off x="456840" y="3677400"/>
            <a:ext cx="8224920" cy="1896840"/>
          </a:xfrm>
          <a:prstGeom prst="rect">
            <a:avLst/>
          </a:prstGeom>
        </p:spPr>
        <p:txBody>
          <a:bodyPr wrap="none" lIns="90000" tIns="46800" rIns="90000" bIns="46800"/>
          <a:lstStyle/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456840" y="772920"/>
            <a:ext cx="8224920" cy="858240"/>
          </a:xfrm>
          <a:prstGeom prst="rect">
            <a:avLst/>
          </a:prstGeom>
        </p:spPr>
        <p:txBody>
          <a:bodyPr wrap="none" lIns="90000" tIns="46800" rIns="90000" bIns="46800" anchor="ctr"/>
          <a:lstStyle/>
          <a:p>
            <a:pPr algn="ctr"/>
            <a:endParaRPr/>
          </a:p>
        </p:txBody>
      </p:sp>
      <p:sp>
        <p:nvSpPr>
          <p:cNvPr id="110" name="PlaceHolder 2"/>
          <p:cNvSpPr>
            <a:spLocks noGrp="1"/>
          </p:cNvSpPr>
          <p:nvPr>
            <p:ph type="body"/>
          </p:nvPr>
        </p:nvSpPr>
        <p:spPr>
          <a:xfrm>
            <a:off x="456840" y="1600200"/>
            <a:ext cx="4013280" cy="1896840"/>
          </a:xfrm>
          <a:prstGeom prst="rect">
            <a:avLst/>
          </a:prstGeom>
        </p:spPr>
        <p:txBody>
          <a:bodyPr wrap="none" lIns="90000" tIns="46800" rIns="90000" bIns="46800"/>
          <a:lstStyle/>
          <a:p>
            <a:endParaRPr/>
          </a:p>
        </p:txBody>
      </p:sp>
      <p:sp>
        <p:nvSpPr>
          <p:cNvPr id="111" name="PlaceHolder 3"/>
          <p:cNvSpPr>
            <a:spLocks noGrp="1"/>
          </p:cNvSpPr>
          <p:nvPr>
            <p:ph type="body"/>
          </p:nvPr>
        </p:nvSpPr>
        <p:spPr>
          <a:xfrm>
            <a:off x="4671000" y="1600200"/>
            <a:ext cx="4013280" cy="1896840"/>
          </a:xfrm>
          <a:prstGeom prst="rect">
            <a:avLst/>
          </a:prstGeom>
        </p:spPr>
        <p:txBody>
          <a:bodyPr wrap="none" lIns="90000" tIns="46800" rIns="90000" bIns="46800"/>
          <a:lstStyle/>
          <a:p>
            <a:endParaRPr/>
          </a:p>
        </p:txBody>
      </p:sp>
      <p:sp>
        <p:nvSpPr>
          <p:cNvPr id="112" name="PlaceHolder 4"/>
          <p:cNvSpPr>
            <a:spLocks noGrp="1"/>
          </p:cNvSpPr>
          <p:nvPr>
            <p:ph type="body"/>
          </p:nvPr>
        </p:nvSpPr>
        <p:spPr>
          <a:xfrm>
            <a:off x="4671000" y="3677400"/>
            <a:ext cx="4013280" cy="1896840"/>
          </a:xfrm>
          <a:prstGeom prst="rect">
            <a:avLst/>
          </a:prstGeom>
        </p:spPr>
        <p:txBody>
          <a:bodyPr wrap="none" lIns="90000" tIns="46800" rIns="90000" bIns="46800"/>
          <a:lstStyle/>
          <a:p>
            <a:endParaRPr/>
          </a:p>
        </p:txBody>
      </p:sp>
      <p:sp>
        <p:nvSpPr>
          <p:cNvPr id="113" name="PlaceHolder 5"/>
          <p:cNvSpPr>
            <a:spLocks noGrp="1"/>
          </p:cNvSpPr>
          <p:nvPr>
            <p:ph type="body"/>
          </p:nvPr>
        </p:nvSpPr>
        <p:spPr>
          <a:xfrm>
            <a:off x="456840" y="3677400"/>
            <a:ext cx="4013280" cy="1896840"/>
          </a:xfrm>
          <a:prstGeom prst="rect">
            <a:avLst/>
          </a:prstGeom>
        </p:spPr>
        <p:txBody>
          <a:bodyPr wrap="none" lIns="90000" tIns="46800" rIns="90000" bIns="46800"/>
          <a:lstStyle/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PlaceHolder 1"/>
          <p:cNvSpPr>
            <a:spLocks noGrp="1"/>
          </p:cNvSpPr>
          <p:nvPr>
            <p:ph type="title"/>
          </p:nvPr>
        </p:nvSpPr>
        <p:spPr>
          <a:xfrm>
            <a:off x="456840" y="772920"/>
            <a:ext cx="8224920" cy="858240"/>
          </a:xfrm>
          <a:prstGeom prst="rect">
            <a:avLst/>
          </a:prstGeom>
        </p:spPr>
        <p:txBody>
          <a:bodyPr wrap="none" lIns="90000" tIns="46800" rIns="90000" bIns="46800" anchor="ctr"/>
          <a:lstStyle/>
          <a:p>
            <a:pPr algn="ctr"/>
            <a:endParaRPr/>
          </a:p>
        </p:txBody>
      </p:sp>
      <p:sp>
        <p:nvSpPr>
          <p:cNvPr id="115" name="PlaceHolder 2"/>
          <p:cNvSpPr>
            <a:spLocks noGrp="1"/>
          </p:cNvSpPr>
          <p:nvPr>
            <p:ph type="body"/>
          </p:nvPr>
        </p:nvSpPr>
        <p:spPr>
          <a:xfrm>
            <a:off x="456840" y="1600200"/>
            <a:ext cx="4013280" cy="1896840"/>
          </a:xfrm>
          <a:prstGeom prst="rect">
            <a:avLst/>
          </a:prstGeom>
        </p:spPr>
        <p:txBody>
          <a:bodyPr wrap="none" lIns="90000" tIns="46800" rIns="90000" bIns="46800"/>
          <a:lstStyle/>
          <a:p>
            <a:endParaRPr/>
          </a:p>
        </p:txBody>
      </p:sp>
      <p:sp>
        <p:nvSpPr>
          <p:cNvPr id="116" name="PlaceHolder 3"/>
          <p:cNvSpPr>
            <a:spLocks noGrp="1"/>
          </p:cNvSpPr>
          <p:nvPr>
            <p:ph type="body"/>
          </p:nvPr>
        </p:nvSpPr>
        <p:spPr>
          <a:xfrm>
            <a:off x="4671000" y="1600200"/>
            <a:ext cx="4013280" cy="1896840"/>
          </a:xfrm>
          <a:prstGeom prst="rect">
            <a:avLst/>
          </a:prstGeom>
        </p:spPr>
        <p:txBody>
          <a:bodyPr wrap="none" lIns="90000" tIns="46800" rIns="90000" bIns="46800"/>
          <a:lstStyle/>
          <a:p>
            <a:endParaRPr/>
          </a:p>
        </p:txBody>
      </p:sp>
      <p:pic>
        <p:nvPicPr>
          <p:cNvPr id="117" name="Picture 116"/>
          <p:cNvPicPr/>
          <p:nvPr/>
        </p:nvPicPr>
        <p:blipFill>
          <a:blip r:embed="rId2"/>
          <a:stretch>
            <a:fillRect/>
          </a:stretch>
        </p:blipFill>
        <p:spPr>
          <a:xfrm>
            <a:off x="5488920" y="3677040"/>
            <a:ext cx="2377440" cy="1896840"/>
          </a:xfrm>
          <a:prstGeom prst="rect">
            <a:avLst/>
          </a:prstGeom>
          <a:ln>
            <a:noFill/>
          </a:ln>
        </p:spPr>
      </p:pic>
      <p:pic>
        <p:nvPicPr>
          <p:cNvPr id="118" name="Picture 117"/>
          <p:cNvPicPr/>
          <p:nvPr/>
        </p:nvPicPr>
        <p:blipFill>
          <a:blip r:embed="rId2"/>
          <a:stretch>
            <a:fillRect/>
          </a:stretch>
        </p:blipFill>
        <p:spPr>
          <a:xfrm>
            <a:off x="1274760" y="3677040"/>
            <a:ext cx="2377440" cy="18968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Picture 40"/>
          <p:cNvPicPr/>
          <p:nvPr/>
        </p:nvPicPr>
        <p:blipFill>
          <a:blip r:embed="rId14"/>
          <a:stretch>
            <a:fillRect/>
          </a:stretch>
        </p:blipFill>
        <p:spPr>
          <a:xfrm>
            <a:off x="395280" y="260280"/>
            <a:ext cx="1579680" cy="593640"/>
          </a:xfrm>
          <a:prstGeom prst="rect">
            <a:avLst/>
          </a:prstGeom>
          <a:ln>
            <a:noFill/>
          </a:ln>
        </p:spPr>
      </p:pic>
      <p:sp>
        <p:nvSpPr>
          <p:cNvPr id="42" name="CustomShape 1"/>
          <p:cNvSpPr/>
          <p:nvPr/>
        </p:nvSpPr>
        <p:spPr>
          <a:xfrm>
            <a:off x="0" y="6597720"/>
            <a:ext cx="9144000" cy="260280"/>
          </a:xfrm>
          <a:prstGeom prst="rect">
            <a:avLst/>
          </a:prstGeom>
          <a:solidFill>
            <a:srgbClr val="E46C0A"/>
          </a:solidFill>
          <a:ln>
            <a:noFill/>
          </a:ln>
        </p:spPr>
      </p:sp>
      <p:sp>
        <p:nvSpPr>
          <p:cNvPr id="43" name="PlaceHolder 2"/>
          <p:cNvSpPr>
            <a:spLocks noGrp="1"/>
          </p:cNvSpPr>
          <p:nvPr>
            <p:ph type="title"/>
          </p:nvPr>
        </p:nvSpPr>
        <p:spPr>
          <a:xfrm>
            <a:off x="456840" y="819720"/>
            <a:ext cx="8224920" cy="764280"/>
          </a:xfrm>
          <a:prstGeom prst="rect">
            <a:avLst/>
          </a:prstGeom>
        </p:spPr>
        <p:txBody>
          <a:bodyPr wrap="none" lIns="90000" tIns="46800" rIns="90000" bIns="46800" anchor="ctr"/>
          <a:lstStyle/>
          <a:p>
            <a:pPr algn="ctr"/>
            <a:r>
              <a:rPr lang="en-US"/>
              <a:t>Click to edit the title text format</a:t>
            </a:r>
            <a:endParaRPr/>
          </a:p>
        </p:txBody>
      </p:sp>
      <p:sp>
        <p:nvSpPr>
          <p:cNvPr id="44" name="PlaceHolder 3"/>
          <p:cNvSpPr>
            <a:spLocks noGrp="1"/>
          </p:cNvSpPr>
          <p:nvPr>
            <p:ph type="body"/>
          </p:nvPr>
        </p:nvSpPr>
        <p:spPr>
          <a:xfrm>
            <a:off x="456840" y="1600200"/>
            <a:ext cx="8224920" cy="3977640"/>
          </a:xfrm>
          <a:prstGeom prst="rect">
            <a:avLst/>
          </a:prstGeom>
        </p:spPr>
        <p:txBody>
          <a:bodyPr wrap="none" lIns="90000" tIns="46800" rIns="90000" bIns="46800"/>
          <a:lstStyle/>
          <a:p>
            <a:pPr>
              <a:buFont typeface="StarSymbol"/>
              <a:buChar char=""/>
            </a:pPr>
            <a:r>
              <a:rPr lang="en-US"/>
              <a:t>Click to edit the outline text format</a:t>
            </a:r>
            <a:endParaRPr/>
          </a:p>
          <a:p>
            <a:pPr lvl="1">
              <a:buFont typeface="Times New Roman"/>
              <a:buChar char="–"/>
            </a:pPr>
            <a:r>
              <a:rPr lang="en-US"/>
              <a:t>Second Outline Level</a:t>
            </a:r>
            <a:endParaRPr/>
          </a:p>
          <a:p>
            <a:pPr lvl="2">
              <a:buFont typeface="Times New Roman"/>
              <a:buChar char="•"/>
            </a:pPr>
            <a:r>
              <a:rPr lang="en-US"/>
              <a:t>Third Outline Level</a:t>
            </a:r>
            <a:endParaRPr/>
          </a:p>
          <a:p>
            <a:pPr lvl="3">
              <a:buFont typeface="Times New Roman"/>
              <a:buChar char="–"/>
            </a:pPr>
            <a:r>
              <a:rPr lang="en-US"/>
              <a:t>Fourth Outline Level</a:t>
            </a:r>
            <a:endParaRPr/>
          </a:p>
          <a:p>
            <a:pPr lvl="4">
              <a:buFont typeface="Times New Roman"/>
              <a:buChar char="»"/>
            </a:pPr>
            <a:r>
              <a:rPr lang="en-US"/>
              <a:t>Fifth Outline Level</a:t>
            </a:r>
            <a:endParaRPr/>
          </a:p>
          <a:p>
            <a:pPr lvl="5">
              <a:buFont typeface="Times New Roman"/>
              <a:buChar char="»"/>
            </a:pPr>
            <a:r>
              <a:rPr lang="en-US"/>
              <a:t>Sixth Outline Level</a:t>
            </a:r>
            <a:endParaRPr/>
          </a:p>
          <a:p>
            <a:pPr lvl="6">
              <a:buFont typeface="Times New Roman"/>
              <a:buChar char="»"/>
            </a:pPr>
            <a:r>
              <a:rPr lang="en-US"/>
              <a:t>Seventh Outline Level</a:t>
            </a:r>
            <a:endParaRPr/>
          </a:p>
        </p:txBody>
      </p:sp>
      <p:sp>
        <p:nvSpPr>
          <p:cNvPr id="45" name="PlaceHolder 4"/>
          <p:cNvSpPr>
            <a:spLocks noGrp="1"/>
          </p:cNvSpPr>
          <p:nvPr>
            <p:ph type="sldNum"/>
          </p:nvPr>
        </p:nvSpPr>
        <p:spPr>
          <a:xfrm>
            <a:off x="6588000" y="6236640"/>
            <a:ext cx="2129040" cy="360720"/>
          </a:xfrm>
          <a:prstGeom prst="rect">
            <a:avLst/>
          </a:prstGeom>
        </p:spPr>
        <p:txBody>
          <a:bodyPr lIns="90000" tIns="46800" rIns="90000" bIns="46800" anchor="ctr"/>
          <a:lstStyle/>
          <a:p>
            <a:pPr algn="r">
              <a:lnSpc>
                <a:spcPct val="100000"/>
              </a:lnSpc>
              <a:buFont typeface="StarSymbol"/>
              <a:buChar char=""/>
            </a:pPr>
            <a:fld id="{D7A800D8-3C16-48C9-A6BA-C5458B4F9E48}" type="slidenum">
              <a:rPr lang="lv-LV" sz="1200">
                <a:latin typeface="Calibri"/>
                <a:ea typeface="Arial Unicode MS"/>
              </a:rPr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4"/>
          <a:tile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PlaceHolder 1"/>
          <p:cNvSpPr>
            <a:spLocks noGrp="1"/>
          </p:cNvSpPr>
          <p:nvPr>
            <p:ph type="title"/>
          </p:nvPr>
        </p:nvSpPr>
        <p:spPr>
          <a:xfrm>
            <a:off x="457200" y="273240"/>
            <a:ext cx="8229240" cy="114480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r>
              <a:rPr lang="en-US"/>
              <a:t>Click to edit the title text format</a:t>
            </a:r>
            <a:endParaRPr/>
          </a:p>
        </p:txBody>
      </p:sp>
      <p:sp>
        <p:nvSpPr>
          <p:cNvPr id="81" name="PlaceHolder 2"/>
          <p:cNvSpPr>
            <a:spLocks noGrp="1"/>
          </p:cNvSpPr>
          <p:nvPr>
            <p:ph type="body"/>
          </p:nvPr>
        </p:nvSpPr>
        <p:spPr>
          <a:xfrm>
            <a:off x="653040" y="1796040"/>
            <a:ext cx="8033400" cy="397764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buSzPct val="25000"/>
              <a:buFont typeface="StarSymbol"/>
              <a:buChar char=""/>
            </a:pPr>
            <a:r>
              <a:rPr lang="en-US"/>
              <a:t>Click to edit the outline text format</a:t>
            </a:r>
            <a:endParaRPr/>
          </a:p>
          <a:p>
            <a:pPr lvl="1">
              <a:buSzPct val="25000"/>
              <a:buFont typeface="StarSymbol"/>
              <a:buChar char=""/>
            </a:pPr>
            <a:r>
              <a:rPr lang="en-US"/>
              <a:t>Second Outline Level</a:t>
            </a:r>
            <a:endParaRPr/>
          </a:p>
          <a:p>
            <a:pPr lvl="2">
              <a:buSzPct val="25000"/>
              <a:buFont typeface="StarSymbol"/>
              <a:buChar char=""/>
            </a:pPr>
            <a:r>
              <a:rPr lang="en-US"/>
              <a:t>Third Outline Level</a:t>
            </a:r>
            <a:endParaRPr/>
          </a:p>
          <a:p>
            <a:pPr lvl="3">
              <a:buSzPct val="25000"/>
              <a:buFont typeface="StarSymbol"/>
              <a:buChar char=""/>
            </a:pPr>
            <a:r>
              <a:rPr lang="en-US"/>
              <a:t>Fourth Outline Level</a:t>
            </a:r>
            <a:endParaRPr/>
          </a:p>
          <a:p>
            <a:pPr lvl="4">
              <a:buSzPct val="25000"/>
              <a:buFont typeface="StarSymbol"/>
              <a:buChar char=""/>
            </a:pPr>
            <a:r>
              <a:rPr lang="en-US"/>
              <a:t>Fifth Outline Level</a:t>
            </a:r>
            <a:endParaRPr/>
          </a:p>
          <a:p>
            <a:pPr lvl="5">
              <a:buSzPct val="25000"/>
              <a:buFont typeface="StarSymbol"/>
              <a:buChar char=""/>
            </a:pPr>
            <a:r>
              <a:rPr lang="en-US"/>
              <a:t>Sixth Outline Level</a:t>
            </a:r>
            <a:endParaRPr/>
          </a:p>
          <a:p>
            <a:pPr lvl="6">
              <a:buSzPct val="25000"/>
              <a:buFont typeface="StarSymbol"/>
              <a:buChar char=""/>
            </a:pPr>
            <a:r>
              <a:rPr lang="en-US"/>
              <a:t>Seventh Outline Level</a:t>
            </a:r>
            <a:endParaRPr/>
          </a:p>
        </p:txBody>
      </p:sp>
      <p:sp>
        <p:nvSpPr>
          <p:cNvPr id="82" name="PlaceHolder 3"/>
          <p:cNvSpPr>
            <a:spLocks noGrp="1"/>
          </p:cNvSpPr>
          <p:nvPr>
            <p:ph type="dt"/>
          </p:nvPr>
        </p:nvSpPr>
        <p:spPr>
          <a:xfrm>
            <a:off x="555120" y="5953680"/>
            <a:ext cx="2130120" cy="473040"/>
          </a:xfrm>
          <a:prstGeom prst="rect">
            <a:avLst/>
          </a:prstGeom>
        </p:spPr>
        <p:txBody>
          <a:bodyPr wrap="none" lIns="0" tIns="0" rIns="0" bIns="0"/>
          <a:lstStyle/>
          <a:p>
            <a:r>
              <a:rPr lang="en-US" sz="1400"/>
              <a:t>&lt;date/time&gt;</a:t>
            </a:r>
            <a:endParaRPr/>
          </a:p>
        </p:txBody>
      </p:sp>
      <p:sp>
        <p:nvSpPr>
          <p:cNvPr id="83" name="PlaceHolder 4"/>
          <p:cNvSpPr>
            <a:spLocks noGrp="1"/>
          </p:cNvSpPr>
          <p:nvPr>
            <p:ph type="ftr"/>
          </p:nvPr>
        </p:nvSpPr>
        <p:spPr>
          <a:xfrm>
            <a:off x="3224880" y="5953680"/>
            <a:ext cx="2898360" cy="473040"/>
          </a:xfrm>
          <a:prstGeom prst="rect">
            <a:avLst/>
          </a:prstGeom>
        </p:spPr>
        <p:txBody>
          <a:bodyPr wrap="none" lIns="0" tIns="0" rIns="0" bIns="0"/>
          <a:lstStyle/>
          <a:p>
            <a:pPr algn="ctr"/>
            <a:r>
              <a:rPr lang="en-US" sz="1400"/>
              <a:t>&lt;footer&gt;</a:t>
            </a:r>
            <a:endParaRPr/>
          </a:p>
        </p:txBody>
      </p:sp>
      <p:sp>
        <p:nvSpPr>
          <p:cNvPr id="84" name="PlaceHolder 5"/>
          <p:cNvSpPr>
            <a:spLocks noGrp="1"/>
          </p:cNvSpPr>
          <p:nvPr>
            <p:ph type="sldNum"/>
          </p:nvPr>
        </p:nvSpPr>
        <p:spPr>
          <a:xfrm>
            <a:off x="6653880" y="5953680"/>
            <a:ext cx="2130120" cy="473040"/>
          </a:xfrm>
          <a:prstGeom prst="rect">
            <a:avLst/>
          </a:prstGeom>
        </p:spPr>
        <p:txBody>
          <a:bodyPr wrap="none" lIns="0" tIns="0" rIns="0" bIns="0"/>
          <a:lstStyle/>
          <a:p>
            <a:pPr algn="r"/>
            <a:fld id="{F63A5D04-A1F4-4375-BE03-77F8ACA06DD7}" type="slidenum">
              <a:rPr lang="en-US" sz="1400"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5.png"/><Relationship Id="rId7" Type="http://schemas.openxmlformats.org/officeDocument/2006/relationships/image" Target="../media/image9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26.jpg"/><Relationship Id="rId4" Type="http://schemas.openxmlformats.org/officeDocument/2006/relationships/image" Target="../media/image2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5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mailto:georg@brabantia.com" TargetMode="External"/><Relationship Id="rId2" Type="http://schemas.openxmlformats.org/officeDocument/2006/relationships/hyperlink" Target="mailto:georg@b4b.com.lv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jpeg"/><Relationship Id="rId5" Type="http://schemas.openxmlformats.org/officeDocument/2006/relationships/hyperlink" Target="http://www.toc.lv/" TargetMode="External"/><Relationship Id="rId4" Type="http://schemas.openxmlformats.org/officeDocument/2006/relationships/hyperlink" Target="http://www.efektivs.lv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CustomShape 1"/>
          <p:cNvSpPr/>
          <p:nvPr/>
        </p:nvSpPr>
        <p:spPr>
          <a:xfrm>
            <a:off x="457200" y="825480"/>
            <a:ext cx="8229600" cy="762120"/>
          </a:xfrm>
          <a:prstGeom prst="rect">
            <a:avLst/>
          </a:prstGeom>
          <a:noFill/>
          <a:ln>
            <a:noFill/>
          </a:ln>
        </p:spPr>
      </p:sp>
      <p:sp>
        <p:nvSpPr>
          <p:cNvPr id="120" name="CustomShape 2"/>
          <p:cNvSpPr/>
          <p:nvPr/>
        </p:nvSpPr>
        <p:spPr>
          <a:xfrm>
            <a:off x="539640" y="1700280"/>
            <a:ext cx="8229600" cy="4708440"/>
          </a:xfrm>
          <a:prstGeom prst="rect">
            <a:avLst/>
          </a:prstGeom>
          <a:noFill/>
          <a:ln>
            <a:noFill/>
          </a:ln>
        </p:spPr>
      </p:sp>
      <p:sp>
        <p:nvSpPr>
          <p:cNvPr id="122" name="CustomShape 4"/>
          <p:cNvSpPr/>
          <p:nvPr/>
        </p:nvSpPr>
        <p:spPr>
          <a:xfrm>
            <a:off x="3286800" y="4459680"/>
            <a:ext cx="5753122" cy="15840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>
              <a:lnSpc>
                <a:spcPct val="100000"/>
              </a:lnSpc>
            </a:pPr>
            <a:r>
              <a:rPr lang="en-US" sz="2400" i="1" dirty="0">
                <a:ea typeface="SimSun"/>
              </a:rPr>
              <a:t>Georgijs Buklovskis</a:t>
            </a:r>
            <a:endParaRPr dirty="0"/>
          </a:p>
          <a:p>
            <a:r>
              <a:rPr lang="en-US" sz="1600" i="1" dirty="0" smtClean="0">
                <a:ea typeface="SimSun"/>
              </a:rPr>
              <a:t>Member </a:t>
            </a:r>
            <a:r>
              <a:rPr lang="en-US" sz="1600" i="1" dirty="0">
                <a:ea typeface="SimSun"/>
              </a:rPr>
              <a:t>of the Board Association for Business Efficiency, </a:t>
            </a:r>
            <a:r>
              <a:rPr lang="en-US" sz="1600" i="1" dirty="0" smtClean="0">
                <a:ea typeface="SimSun"/>
              </a:rPr>
              <a:t>Latvia</a:t>
            </a:r>
            <a:endParaRPr lang="lv-LV" sz="1600" i="1" dirty="0" smtClean="0">
              <a:ea typeface="SimSun"/>
            </a:endParaRPr>
          </a:p>
          <a:p>
            <a:r>
              <a:rPr lang="en-US" sz="1600" i="1" dirty="0">
                <a:ea typeface="SimSun"/>
              </a:rPr>
              <a:t>Plant manager </a:t>
            </a:r>
            <a:r>
              <a:rPr lang="en-US" sz="1600" i="1" dirty="0" err="1">
                <a:ea typeface="SimSun"/>
              </a:rPr>
              <a:t>Brabantia</a:t>
            </a:r>
            <a:r>
              <a:rPr lang="en-US" sz="1600" i="1" dirty="0">
                <a:ea typeface="SimSun"/>
              </a:rPr>
              <a:t> </a:t>
            </a:r>
            <a:r>
              <a:rPr lang="en-US" sz="1600" i="1" dirty="0" smtClean="0">
                <a:ea typeface="SimSun"/>
              </a:rPr>
              <a:t>Latvia</a:t>
            </a:r>
            <a:r>
              <a:rPr lang="lv-LV" sz="1600" i="1" dirty="0" smtClean="0">
                <a:ea typeface="SimSun"/>
              </a:rPr>
              <a:t> </a:t>
            </a:r>
            <a:r>
              <a:rPr lang="lv-LV" sz="1600" i="1" dirty="0" err="1" smtClean="0">
                <a:ea typeface="SimSun"/>
              </a:rPr>
              <a:t>Ltd</a:t>
            </a:r>
            <a:r>
              <a:rPr lang="lv-LV" sz="1600" i="1" dirty="0" smtClean="0">
                <a:ea typeface="SimSun"/>
              </a:rPr>
              <a:t>.</a:t>
            </a:r>
          </a:p>
          <a:p>
            <a:endParaRPr dirty="0"/>
          </a:p>
          <a:p>
            <a:pPr algn="ctr">
              <a:lnSpc>
                <a:spcPct val="100000"/>
              </a:lnSpc>
            </a:pPr>
            <a:r>
              <a:rPr lang="lv-LV" sz="1600" i="1" dirty="0" smtClean="0">
                <a:ea typeface="SimSun"/>
              </a:rPr>
              <a:t>BMDA </a:t>
            </a:r>
            <a:r>
              <a:rPr lang="en-US" sz="1600" i="1" dirty="0" smtClean="0">
                <a:ea typeface="SimSun"/>
              </a:rPr>
              <a:t>conference</a:t>
            </a:r>
            <a:r>
              <a:rPr lang="en-US" sz="1600" i="1" dirty="0">
                <a:ea typeface="SimSun"/>
              </a:rPr>
              <a:t>, </a:t>
            </a:r>
            <a:r>
              <a:rPr lang="lv-LV" sz="1600" i="1" dirty="0" smtClean="0">
                <a:ea typeface="SimSun"/>
              </a:rPr>
              <a:t>Rīga</a:t>
            </a:r>
            <a:r>
              <a:rPr lang="en-US" sz="1600" i="1" dirty="0" smtClean="0">
                <a:ea typeface="SimSun"/>
              </a:rPr>
              <a:t>, </a:t>
            </a:r>
            <a:r>
              <a:rPr lang="lv-LV" sz="1600" i="1" dirty="0" err="1" smtClean="0">
                <a:ea typeface="SimSun"/>
              </a:rPr>
              <a:t>May</a:t>
            </a:r>
            <a:r>
              <a:rPr lang="lv-LV" sz="1600" i="1" dirty="0" smtClean="0">
                <a:ea typeface="SimSun"/>
              </a:rPr>
              <a:t>, 8th,</a:t>
            </a:r>
            <a:r>
              <a:rPr lang="en-US" sz="1600" i="1" dirty="0" smtClean="0">
                <a:ea typeface="SimSun"/>
              </a:rPr>
              <a:t> 201</a:t>
            </a:r>
            <a:r>
              <a:rPr lang="lv-LV" sz="1600" i="1" dirty="0" smtClean="0">
                <a:ea typeface="SimSun"/>
              </a:rPr>
              <a:t>4</a:t>
            </a:r>
            <a:endParaRPr dirty="0"/>
          </a:p>
        </p:txBody>
      </p:sp>
      <p:sp>
        <p:nvSpPr>
          <p:cNvPr id="123" name="TextShape 5"/>
          <p:cNvSpPr txBox="1"/>
          <p:nvPr/>
        </p:nvSpPr>
        <p:spPr>
          <a:xfrm>
            <a:off x="457200" y="1368000"/>
            <a:ext cx="8496000" cy="143100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pPr algn="ctr"/>
            <a:r>
              <a:rPr lang="en-US" sz="2400" b="1" dirty="0" smtClean="0">
                <a:latin typeface="+mj-lt"/>
              </a:rPr>
              <a:t>Very practical Theory of Constraints (TOC). </a:t>
            </a:r>
            <a:endParaRPr lang="lv-LV" sz="2400" b="1" dirty="0" smtClean="0">
              <a:latin typeface="+mj-lt"/>
            </a:endParaRPr>
          </a:p>
          <a:p>
            <a:pPr algn="ctr"/>
            <a:r>
              <a:rPr lang="en-US" sz="2400" dirty="0">
                <a:ea typeface="SimSun"/>
              </a:rPr>
              <a:t>The way to increase companies results</a:t>
            </a:r>
            <a:endParaRPr lang="lv-LV" sz="2400" dirty="0">
              <a:ea typeface="SimSun"/>
            </a:endParaRPr>
          </a:p>
          <a:p>
            <a:pPr algn="ctr"/>
            <a:r>
              <a:rPr lang="en-US" sz="2400" dirty="0">
                <a:ea typeface="SimSun"/>
              </a:rPr>
              <a:t> by decreasing “efficiency” on local operations. </a:t>
            </a:r>
            <a:endParaRPr lang="lv-LV" sz="2400" dirty="0">
              <a:ea typeface="SimSu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" name="Graphics 2"/>
          <p:cNvPicPr/>
          <p:nvPr/>
        </p:nvPicPr>
        <p:blipFill>
          <a:blip r:embed="rId2"/>
          <a:stretch>
            <a:fillRect/>
          </a:stretch>
        </p:blipFill>
        <p:spPr>
          <a:xfrm>
            <a:off x="1224000" y="936000"/>
            <a:ext cx="6552000" cy="5472000"/>
          </a:xfrm>
          <a:prstGeom prst="rect">
            <a:avLst/>
          </a:prstGeom>
          <a:ln>
            <a:noFill/>
          </a:ln>
        </p:spPr>
      </p:pic>
      <p:sp>
        <p:nvSpPr>
          <p:cNvPr id="125" name="CustomShape 1"/>
          <p:cNvSpPr/>
          <p:nvPr/>
        </p:nvSpPr>
        <p:spPr>
          <a:xfrm>
            <a:off x="2160000" y="155520"/>
            <a:ext cx="6140160" cy="780480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 anchor="ctr"/>
          <a:lstStyle/>
          <a:p>
            <a:pPr algn="ctr">
              <a:lnSpc>
                <a:spcPct val="100000"/>
              </a:lnSpc>
            </a:pPr>
            <a:r>
              <a:rPr lang="en-US" sz="2400" b="1" dirty="0">
                <a:latin typeface="+mj-lt"/>
                <a:ea typeface="SimSun"/>
              </a:rPr>
              <a:t>Association for business efficiency</a:t>
            </a:r>
            <a:endParaRPr sz="24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494089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CustomShape 1"/>
          <p:cNvSpPr/>
          <p:nvPr/>
        </p:nvSpPr>
        <p:spPr>
          <a:xfrm>
            <a:off x="457200" y="825480"/>
            <a:ext cx="8229600" cy="762120"/>
          </a:xfrm>
          <a:prstGeom prst="rect">
            <a:avLst/>
          </a:prstGeom>
          <a:noFill/>
          <a:ln>
            <a:noFill/>
          </a:ln>
        </p:spPr>
      </p:sp>
      <p:sp>
        <p:nvSpPr>
          <p:cNvPr id="127" name="CustomShape 2"/>
          <p:cNvSpPr/>
          <p:nvPr/>
        </p:nvSpPr>
        <p:spPr>
          <a:xfrm>
            <a:off x="457200" y="1600200"/>
            <a:ext cx="8229600" cy="4708440"/>
          </a:xfrm>
          <a:prstGeom prst="rect">
            <a:avLst/>
          </a:prstGeom>
          <a:noFill/>
          <a:ln>
            <a:noFill/>
          </a:ln>
        </p:spPr>
      </p:sp>
      <p:sp>
        <p:nvSpPr>
          <p:cNvPr id="129" name="CustomShape 4"/>
          <p:cNvSpPr/>
          <p:nvPr/>
        </p:nvSpPr>
        <p:spPr>
          <a:xfrm>
            <a:off x="2160000" y="155520"/>
            <a:ext cx="6140160" cy="780480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 anchor="ctr"/>
          <a:lstStyle/>
          <a:p>
            <a:pPr algn="ctr">
              <a:lnSpc>
                <a:spcPct val="100000"/>
              </a:lnSpc>
            </a:pPr>
            <a:r>
              <a:rPr lang="en-US" sz="2400" b="1" dirty="0" smtClean="0">
                <a:latin typeface="+mj-lt"/>
                <a:ea typeface="SimSun"/>
              </a:rPr>
              <a:t>''B</a:t>
            </a:r>
            <a:r>
              <a:rPr lang="lv-LV" sz="2400" b="1" dirty="0" err="1" smtClean="0">
                <a:latin typeface="+mj-lt"/>
                <a:ea typeface="SimSun"/>
              </a:rPr>
              <a:t>rabantia</a:t>
            </a:r>
            <a:r>
              <a:rPr lang="lv-LV" sz="2400" b="1" dirty="0" smtClean="0">
                <a:latin typeface="+mj-lt"/>
                <a:ea typeface="SimSun"/>
              </a:rPr>
              <a:t> Latvia</a:t>
            </a:r>
            <a:r>
              <a:rPr lang="en-US" sz="2400" b="1" dirty="0" smtClean="0">
                <a:latin typeface="+mj-lt"/>
                <a:ea typeface="SimSun"/>
              </a:rPr>
              <a:t>'' </a:t>
            </a:r>
            <a:endParaRPr sz="2400" b="1" dirty="0">
              <a:latin typeface="+mj-lt"/>
            </a:endParaRPr>
          </a:p>
        </p:txBody>
      </p:sp>
      <p:pic>
        <p:nvPicPr>
          <p:cNvPr id="130" name="Picture 129"/>
          <p:cNvPicPr/>
          <p:nvPr/>
        </p:nvPicPr>
        <p:blipFill>
          <a:blip r:embed="rId3"/>
          <a:stretch>
            <a:fillRect/>
          </a:stretch>
        </p:blipFill>
        <p:spPr>
          <a:xfrm>
            <a:off x="2123640" y="1008000"/>
            <a:ext cx="5508360" cy="3395520"/>
          </a:xfrm>
          <a:prstGeom prst="rect">
            <a:avLst/>
          </a:prstGeom>
          <a:ln>
            <a:noFill/>
          </a:ln>
        </p:spPr>
      </p:pic>
      <p:pic>
        <p:nvPicPr>
          <p:cNvPr id="131" name="Graphics 3"/>
          <p:cNvPicPr/>
          <p:nvPr/>
        </p:nvPicPr>
        <p:blipFill>
          <a:blip r:embed="rId4"/>
          <a:stretch>
            <a:fillRect/>
          </a:stretch>
        </p:blipFill>
        <p:spPr>
          <a:xfrm>
            <a:off x="144000" y="4176000"/>
            <a:ext cx="1896480" cy="2173680"/>
          </a:xfrm>
          <a:prstGeom prst="rect">
            <a:avLst/>
          </a:prstGeom>
          <a:ln>
            <a:noFill/>
          </a:ln>
        </p:spPr>
      </p:pic>
      <p:pic>
        <p:nvPicPr>
          <p:cNvPr id="132" name="Graphics 1"/>
          <p:cNvPicPr/>
          <p:nvPr/>
        </p:nvPicPr>
        <p:blipFill>
          <a:blip r:embed="rId5"/>
          <a:stretch>
            <a:fillRect/>
          </a:stretch>
        </p:blipFill>
        <p:spPr>
          <a:xfrm>
            <a:off x="2040480" y="4189680"/>
            <a:ext cx="1800000" cy="2160000"/>
          </a:xfrm>
          <a:prstGeom prst="rect">
            <a:avLst/>
          </a:prstGeom>
          <a:ln>
            <a:noFill/>
          </a:ln>
        </p:spPr>
      </p:pic>
      <p:pic>
        <p:nvPicPr>
          <p:cNvPr id="133" name="Graphics 2"/>
          <p:cNvPicPr/>
          <p:nvPr/>
        </p:nvPicPr>
        <p:blipFill>
          <a:blip r:embed="rId6"/>
          <a:stretch>
            <a:fillRect/>
          </a:stretch>
        </p:blipFill>
        <p:spPr>
          <a:xfrm>
            <a:off x="3840480" y="4176000"/>
            <a:ext cx="1820160" cy="2160000"/>
          </a:xfrm>
          <a:prstGeom prst="rect">
            <a:avLst/>
          </a:prstGeom>
          <a:ln>
            <a:noFill/>
          </a:ln>
        </p:spPr>
      </p:pic>
      <p:pic>
        <p:nvPicPr>
          <p:cNvPr id="134" name="Graphics 4"/>
          <p:cNvPicPr/>
          <p:nvPr/>
        </p:nvPicPr>
        <p:blipFill>
          <a:blip r:embed="rId7"/>
          <a:stretch>
            <a:fillRect/>
          </a:stretch>
        </p:blipFill>
        <p:spPr>
          <a:xfrm>
            <a:off x="7236360" y="4176000"/>
            <a:ext cx="1584000" cy="2145960"/>
          </a:xfrm>
          <a:prstGeom prst="rect">
            <a:avLst/>
          </a:prstGeom>
          <a:ln>
            <a:noFill/>
          </a:ln>
        </p:spPr>
      </p:pic>
      <p:pic>
        <p:nvPicPr>
          <p:cNvPr id="135" name="Graphics 5"/>
          <p:cNvPicPr/>
          <p:nvPr/>
        </p:nvPicPr>
        <p:blipFill>
          <a:blip r:embed="rId8"/>
          <a:stretch>
            <a:fillRect/>
          </a:stretch>
        </p:blipFill>
        <p:spPr>
          <a:xfrm>
            <a:off x="5616000" y="4176000"/>
            <a:ext cx="1620360" cy="2160000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40753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CustomShape 1"/>
          <p:cNvSpPr/>
          <p:nvPr/>
        </p:nvSpPr>
        <p:spPr>
          <a:xfrm>
            <a:off x="457200" y="825480"/>
            <a:ext cx="8229600" cy="762120"/>
          </a:xfrm>
          <a:prstGeom prst="rect">
            <a:avLst/>
          </a:prstGeom>
          <a:noFill/>
          <a:ln>
            <a:noFill/>
          </a:ln>
        </p:spPr>
      </p:sp>
      <p:sp>
        <p:nvSpPr>
          <p:cNvPr id="134" name="CustomShape 2"/>
          <p:cNvSpPr/>
          <p:nvPr/>
        </p:nvSpPr>
        <p:spPr>
          <a:xfrm>
            <a:off x="492120" y="1623370"/>
            <a:ext cx="8229600" cy="4708440"/>
          </a:xfrm>
          <a:prstGeom prst="rect">
            <a:avLst/>
          </a:prstGeom>
          <a:noFill/>
          <a:ln>
            <a:noFill/>
          </a:ln>
        </p:spPr>
      </p:sp>
      <p:sp>
        <p:nvSpPr>
          <p:cNvPr id="136" name="TextShape 4"/>
          <p:cNvSpPr txBox="1"/>
          <p:nvPr/>
        </p:nvSpPr>
        <p:spPr>
          <a:xfrm>
            <a:off x="622800" y="4787640"/>
            <a:ext cx="8064000" cy="3963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en-US" sz="2400" dirty="0" smtClean="0"/>
              <a:t>Management</a:t>
            </a:r>
            <a:r>
              <a:rPr lang="lv-LV" sz="2400" dirty="0" smtClean="0"/>
              <a:t> </a:t>
            </a:r>
            <a:r>
              <a:rPr lang="en-US" sz="2400" dirty="0" smtClean="0"/>
              <a:t>of which system is more simple,</a:t>
            </a:r>
            <a:r>
              <a:rPr lang="en-US" sz="2400" dirty="0" smtClean="0">
                <a:solidFill>
                  <a:srgbClr val="000000"/>
                </a:solidFill>
                <a:ea typeface="SimSun"/>
              </a:rPr>
              <a:t> A or B?</a:t>
            </a:r>
            <a:r>
              <a:rPr lang="en-US" sz="2400" dirty="0" smtClean="0"/>
              <a:t> </a:t>
            </a:r>
            <a:endParaRPr lang="en-US" sz="2400" dirty="0"/>
          </a:p>
        </p:txBody>
      </p:sp>
      <p:sp>
        <p:nvSpPr>
          <p:cNvPr id="137" name="CustomShape 5"/>
          <p:cNvSpPr/>
          <p:nvPr/>
        </p:nvSpPr>
        <p:spPr>
          <a:xfrm>
            <a:off x="1368000" y="1728000"/>
            <a:ext cx="504000" cy="504000"/>
          </a:xfrm>
          <a:prstGeom prst="ellipse">
            <a:avLst/>
          </a:prstGeom>
          <a:solidFill>
            <a:srgbClr val="FFCC99"/>
          </a:solidFill>
          <a:ln>
            <a:solidFill>
              <a:srgbClr val="808080"/>
            </a:solidFill>
          </a:ln>
        </p:spPr>
      </p:sp>
      <p:sp>
        <p:nvSpPr>
          <p:cNvPr id="138" name="CustomShape 6"/>
          <p:cNvSpPr/>
          <p:nvPr/>
        </p:nvSpPr>
        <p:spPr>
          <a:xfrm>
            <a:off x="2520000" y="2736000"/>
            <a:ext cx="504000" cy="504000"/>
          </a:xfrm>
          <a:prstGeom prst="ellipse">
            <a:avLst/>
          </a:prstGeom>
          <a:solidFill>
            <a:srgbClr val="FFCC99"/>
          </a:solidFill>
          <a:ln>
            <a:solidFill>
              <a:srgbClr val="808080"/>
            </a:solidFill>
          </a:ln>
        </p:spPr>
      </p:sp>
      <p:sp>
        <p:nvSpPr>
          <p:cNvPr id="139" name="CustomShape 7"/>
          <p:cNvSpPr/>
          <p:nvPr/>
        </p:nvSpPr>
        <p:spPr>
          <a:xfrm>
            <a:off x="2520000" y="1728000"/>
            <a:ext cx="504000" cy="504000"/>
          </a:xfrm>
          <a:prstGeom prst="ellipse">
            <a:avLst/>
          </a:prstGeom>
          <a:solidFill>
            <a:srgbClr val="FFCC99"/>
          </a:solidFill>
          <a:ln>
            <a:solidFill>
              <a:srgbClr val="808080"/>
            </a:solidFill>
          </a:ln>
        </p:spPr>
      </p:sp>
      <p:sp>
        <p:nvSpPr>
          <p:cNvPr id="140" name="CustomShape 8"/>
          <p:cNvSpPr/>
          <p:nvPr/>
        </p:nvSpPr>
        <p:spPr>
          <a:xfrm>
            <a:off x="1368000" y="2736000"/>
            <a:ext cx="504000" cy="504000"/>
          </a:xfrm>
          <a:prstGeom prst="ellipse">
            <a:avLst/>
          </a:prstGeom>
          <a:solidFill>
            <a:srgbClr val="FFCC99"/>
          </a:solidFill>
          <a:ln>
            <a:solidFill>
              <a:srgbClr val="808080"/>
            </a:solidFill>
          </a:ln>
        </p:spPr>
      </p:sp>
      <p:sp>
        <p:nvSpPr>
          <p:cNvPr id="141" name="TextShape 9"/>
          <p:cNvSpPr txBox="1"/>
          <p:nvPr/>
        </p:nvSpPr>
        <p:spPr>
          <a:xfrm>
            <a:off x="2067120" y="216000"/>
            <a:ext cx="5565240" cy="792000"/>
          </a:xfrm>
          <a:prstGeom prst="rect">
            <a:avLst/>
          </a:prstGeom>
        </p:spPr>
        <p:txBody>
          <a:bodyPr wrap="none" lIns="90000" tIns="46800" rIns="90000" bIns="46800" anchor="ctr"/>
          <a:lstStyle/>
          <a:p>
            <a:pPr algn="ctr"/>
            <a:r>
              <a:rPr lang="en-US" sz="3200" dirty="0" smtClean="0">
                <a:latin typeface="+mj-lt"/>
              </a:rPr>
              <a:t>S</a:t>
            </a:r>
            <a:r>
              <a:rPr lang="lv-LV" sz="3200" dirty="0" smtClean="0">
                <a:latin typeface="+mj-lt"/>
              </a:rPr>
              <a:t>i</a:t>
            </a:r>
            <a:r>
              <a:rPr lang="en-US" sz="3200" dirty="0" err="1" smtClean="0">
                <a:latin typeface="+mj-lt"/>
              </a:rPr>
              <a:t>mplicity</a:t>
            </a:r>
            <a:endParaRPr lang="en-US" dirty="0">
              <a:latin typeface="+mj-lt"/>
            </a:endParaRPr>
          </a:p>
        </p:txBody>
      </p:sp>
      <p:sp>
        <p:nvSpPr>
          <p:cNvPr id="142" name="TextShape 10"/>
          <p:cNvSpPr txBox="1"/>
          <p:nvPr/>
        </p:nvSpPr>
        <p:spPr>
          <a:xfrm>
            <a:off x="2133542" y="3466980"/>
            <a:ext cx="507887" cy="670680"/>
          </a:xfrm>
          <a:prstGeom prst="rect">
            <a:avLst/>
          </a:prstGeom>
        </p:spPr>
        <p:txBody>
          <a:bodyPr lIns="0" tIns="0" rIns="0" bIns="0" anchor="ctr"/>
          <a:lstStyle/>
          <a:p>
            <a:r>
              <a:rPr lang="en-US" sz="3200" dirty="0" smtClean="0"/>
              <a:t>A</a:t>
            </a:r>
            <a:endParaRPr sz="3200" dirty="0"/>
          </a:p>
        </p:txBody>
      </p:sp>
      <p:sp>
        <p:nvSpPr>
          <p:cNvPr id="143" name="TextShape 11"/>
          <p:cNvSpPr txBox="1"/>
          <p:nvPr/>
        </p:nvSpPr>
        <p:spPr>
          <a:xfrm>
            <a:off x="6409083" y="3536825"/>
            <a:ext cx="576001" cy="670680"/>
          </a:xfrm>
          <a:prstGeom prst="rect">
            <a:avLst/>
          </a:prstGeom>
        </p:spPr>
        <p:txBody>
          <a:bodyPr lIns="0" tIns="0" rIns="0" bIns="0" anchor="ctr"/>
          <a:lstStyle/>
          <a:p>
            <a:r>
              <a:rPr lang="en-US" sz="3200" dirty="0"/>
              <a:t>B</a:t>
            </a:r>
            <a:endParaRPr sz="3200" dirty="0"/>
          </a:p>
        </p:txBody>
      </p:sp>
      <p:sp>
        <p:nvSpPr>
          <p:cNvPr id="144" name="Line 12"/>
          <p:cNvSpPr/>
          <p:nvPr/>
        </p:nvSpPr>
        <p:spPr>
          <a:xfrm flipV="1">
            <a:off x="6048000" y="1512000"/>
            <a:ext cx="648000" cy="216000"/>
          </a:xfrm>
          <a:prstGeom prst="line">
            <a:avLst/>
          </a:prstGeom>
          <a:ln>
            <a:solidFill>
              <a:srgbClr val="000000"/>
            </a:solidFill>
            <a:tailEnd type="triangle" w="med" len="med"/>
          </a:ln>
        </p:spPr>
      </p:sp>
      <p:sp>
        <p:nvSpPr>
          <p:cNvPr id="145" name="Line 13"/>
          <p:cNvSpPr/>
          <p:nvPr/>
        </p:nvSpPr>
        <p:spPr>
          <a:xfrm flipV="1">
            <a:off x="6120000" y="1656000"/>
            <a:ext cx="648000" cy="648000"/>
          </a:xfrm>
          <a:prstGeom prst="line">
            <a:avLst/>
          </a:prstGeom>
          <a:ln>
            <a:solidFill>
              <a:srgbClr val="000000"/>
            </a:solidFill>
            <a:tailEnd type="triangle" w="med" len="med"/>
          </a:ln>
        </p:spPr>
      </p:sp>
      <p:sp>
        <p:nvSpPr>
          <p:cNvPr id="146" name="Line 14"/>
          <p:cNvSpPr/>
          <p:nvPr/>
        </p:nvSpPr>
        <p:spPr>
          <a:xfrm flipV="1">
            <a:off x="6336000" y="2448000"/>
            <a:ext cx="432000" cy="72000"/>
          </a:xfrm>
          <a:prstGeom prst="line">
            <a:avLst/>
          </a:prstGeom>
          <a:ln>
            <a:solidFill>
              <a:srgbClr val="000000"/>
            </a:solidFill>
            <a:tailEnd type="triangle" w="med" len="med"/>
          </a:ln>
        </p:spPr>
      </p:sp>
      <p:sp>
        <p:nvSpPr>
          <p:cNvPr id="147" name="Line 15"/>
          <p:cNvSpPr/>
          <p:nvPr/>
        </p:nvSpPr>
        <p:spPr>
          <a:xfrm flipH="1" flipV="1">
            <a:off x="5184000" y="2952000"/>
            <a:ext cx="432000" cy="288000"/>
          </a:xfrm>
          <a:prstGeom prst="line">
            <a:avLst/>
          </a:prstGeom>
          <a:ln>
            <a:solidFill>
              <a:srgbClr val="000000"/>
            </a:solidFill>
            <a:tailEnd type="triangle" w="med" len="med"/>
          </a:ln>
        </p:spPr>
      </p:sp>
      <p:sp>
        <p:nvSpPr>
          <p:cNvPr id="148" name="Line 16"/>
          <p:cNvSpPr/>
          <p:nvPr/>
        </p:nvSpPr>
        <p:spPr>
          <a:xfrm flipV="1">
            <a:off x="5256000" y="2592000"/>
            <a:ext cx="576000" cy="144000"/>
          </a:xfrm>
          <a:prstGeom prst="line">
            <a:avLst/>
          </a:prstGeom>
          <a:ln>
            <a:solidFill>
              <a:srgbClr val="000000"/>
            </a:solidFill>
            <a:tailEnd type="triangle" w="med" len="med"/>
          </a:ln>
        </p:spPr>
      </p:sp>
      <p:sp>
        <p:nvSpPr>
          <p:cNvPr id="149" name="CustomShape 17"/>
          <p:cNvSpPr/>
          <p:nvPr/>
        </p:nvSpPr>
        <p:spPr>
          <a:xfrm>
            <a:off x="7632000" y="1600200"/>
            <a:ext cx="504000" cy="504000"/>
          </a:xfrm>
          <a:prstGeom prst="ellipse">
            <a:avLst/>
          </a:prstGeom>
          <a:solidFill>
            <a:srgbClr val="FFCC99"/>
          </a:solidFill>
          <a:ln>
            <a:solidFill>
              <a:srgbClr val="808080"/>
            </a:solidFill>
          </a:ln>
        </p:spPr>
      </p:sp>
      <p:sp>
        <p:nvSpPr>
          <p:cNvPr id="150" name="CustomShape 18"/>
          <p:cNvSpPr/>
          <p:nvPr/>
        </p:nvSpPr>
        <p:spPr>
          <a:xfrm>
            <a:off x="5544000" y="1440000"/>
            <a:ext cx="504000" cy="504000"/>
          </a:xfrm>
          <a:prstGeom prst="ellipse">
            <a:avLst/>
          </a:prstGeom>
          <a:solidFill>
            <a:srgbClr val="FFCC99"/>
          </a:solidFill>
          <a:ln>
            <a:solidFill>
              <a:srgbClr val="808080"/>
            </a:solidFill>
          </a:ln>
        </p:spPr>
      </p:sp>
      <p:sp>
        <p:nvSpPr>
          <p:cNvPr id="151" name="CustomShape 19"/>
          <p:cNvSpPr/>
          <p:nvPr/>
        </p:nvSpPr>
        <p:spPr>
          <a:xfrm>
            <a:off x="6696000" y="1224000"/>
            <a:ext cx="504000" cy="504000"/>
          </a:xfrm>
          <a:prstGeom prst="ellipse">
            <a:avLst/>
          </a:prstGeom>
          <a:solidFill>
            <a:srgbClr val="FFCC99"/>
          </a:solidFill>
          <a:ln>
            <a:solidFill>
              <a:srgbClr val="808080"/>
            </a:solidFill>
          </a:ln>
        </p:spPr>
      </p:sp>
      <p:sp>
        <p:nvSpPr>
          <p:cNvPr id="152" name="CustomShape 20"/>
          <p:cNvSpPr/>
          <p:nvPr/>
        </p:nvSpPr>
        <p:spPr>
          <a:xfrm>
            <a:off x="5832000" y="2304000"/>
            <a:ext cx="504000" cy="504000"/>
          </a:xfrm>
          <a:prstGeom prst="ellipse">
            <a:avLst/>
          </a:prstGeom>
          <a:solidFill>
            <a:srgbClr val="FFCC99"/>
          </a:solidFill>
          <a:ln>
            <a:solidFill>
              <a:srgbClr val="808080"/>
            </a:solidFill>
          </a:ln>
        </p:spPr>
      </p:sp>
      <p:sp>
        <p:nvSpPr>
          <p:cNvPr id="153" name="CustomShape 21"/>
          <p:cNvSpPr/>
          <p:nvPr/>
        </p:nvSpPr>
        <p:spPr>
          <a:xfrm>
            <a:off x="4752000" y="2520000"/>
            <a:ext cx="504000" cy="504000"/>
          </a:xfrm>
          <a:prstGeom prst="ellipse">
            <a:avLst/>
          </a:prstGeom>
          <a:solidFill>
            <a:srgbClr val="FFCC99"/>
          </a:solidFill>
          <a:ln>
            <a:solidFill>
              <a:srgbClr val="808080"/>
            </a:solidFill>
          </a:ln>
        </p:spPr>
      </p:sp>
      <p:sp>
        <p:nvSpPr>
          <p:cNvPr id="154" name="CustomShape 22"/>
          <p:cNvSpPr/>
          <p:nvPr/>
        </p:nvSpPr>
        <p:spPr>
          <a:xfrm>
            <a:off x="5544000" y="3168000"/>
            <a:ext cx="504000" cy="504000"/>
          </a:xfrm>
          <a:prstGeom prst="ellipse">
            <a:avLst/>
          </a:prstGeom>
          <a:solidFill>
            <a:srgbClr val="FFCC99"/>
          </a:solidFill>
          <a:ln>
            <a:solidFill>
              <a:srgbClr val="808080"/>
            </a:solidFill>
          </a:ln>
        </p:spPr>
      </p:sp>
      <p:sp>
        <p:nvSpPr>
          <p:cNvPr id="155" name="CustomShape 23"/>
          <p:cNvSpPr/>
          <p:nvPr/>
        </p:nvSpPr>
        <p:spPr>
          <a:xfrm>
            <a:off x="7128000" y="2880000"/>
            <a:ext cx="504000" cy="504000"/>
          </a:xfrm>
          <a:prstGeom prst="ellipse">
            <a:avLst/>
          </a:prstGeom>
          <a:solidFill>
            <a:srgbClr val="FFCC99"/>
          </a:solidFill>
          <a:ln>
            <a:solidFill>
              <a:srgbClr val="808080"/>
            </a:solidFill>
          </a:ln>
        </p:spPr>
      </p:sp>
      <p:sp>
        <p:nvSpPr>
          <p:cNvPr id="156" name="CustomShape 24"/>
          <p:cNvSpPr/>
          <p:nvPr/>
        </p:nvSpPr>
        <p:spPr>
          <a:xfrm>
            <a:off x="6768000" y="2160000"/>
            <a:ext cx="504000" cy="504000"/>
          </a:xfrm>
          <a:prstGeom prst="ellipse">
            <a:avLst/>
          </a:prstGeom>
          <a:solidFill>
            <a:srgbClr val="FFCC99"/>
          </a:solidFill>
          <a:ln>
            <a:solidFill>
              <a:srgbClr val="808080"/>
            </a:solidFill>
          </a:ln>
        </p:spPr>
      </p:sp>
      <p:sp>
        <p:nvSpPr>
          <p:cNvPr id="157" name="Line 25"/>
          <p:cNvSpPr/>
          <p:nvPr/>
        </p:nvSpPr>
        <p:spPr>
          <a:xfrm flipV="1">
            <a:off x="5184000" y="1872000"/>
            <a:ext cx="432000" cy="720000"/>
          </a:xfrm>
          <a:prstGeom prst="line">
            <a:avLst/>
          </a:prstGeom>
          <a:ln>
            <a:solidFill>
              <a:srgbClr val="000000"/>
            </a:solidFill>
            <a:tailEnd type="triangle" w="med" len="med"/>
          </a:ln>
        </p:spPr>
      </p:sp>
      <p:sp>
        <p:nvSpPr>
          <p:cNvPr id="158" name="Line 26"/>
          <p:cNvSpPr/>
          <p:nvPr/>
        </p:nvSpPr>
        <p:spPr>
          <a:xfrm>
            <a:off x="7200000" y="1440000"/>
            <a:ext cx="576000" cy="288000"/>
          </a:xfrm>
          <a:prstGeom prst="line">
            <a:avLst/>
          </a:prstGeom>
          <a:ln>
            <a:solidFill>
              <a:srgbClr val="000000"/>
            </a:solidFill>
            <a:tailEnd type="triangle" w="med" len="med"/>
          </a:ln>
        </p:spPr>
      </p:sp>
      <p:sp>
        <p:nvSpPr>
          <p:cNvPr id="159" name="Line 27"/>
          <p:cNvSpPr/>
          <p:nvPr/>
        </p:nvSpPr>
        <p:spPr>
          <a:xfrm flipV="1">
            <a:off x="7272000" y="2016000"/>
            <a:ext cx="432000" cy="360000"/>
          </a:xfrm>
          <a:prstGeom prst="line">
            <a:avLst/>
          </a:prstGeom>
          <a:ln>
            <a:solidFill>
              <a:srgbClr val="000000"/>
            </a:solidFill>
            <a:tailEnd type="triangle" w="med" len="med"/>
          </a:ln>
        </p:spPr>
      </p:sp>
      <p:sp>
        <p:nvSpPr>
          <p:cNvPr id="160" name="Line 28"/>
          <p:cNvSpPr/>
          <p:nvPr/>
        </p:nvSpPr>
        <p:spPr>
          <a:xfrm>
            <a:off x="6984000" y="2664000"/>
            <a:ext cx="216000" cy="288000"/>
          </a:xfrm>
          <a:prstGeom prst="line">
            <a:avLst/>
          </a:prstGeom>
          <a:ln>
            <a:solidFill>
              <a:srgbClr val="000000"/>
            </a:solidFill>
            <a:tailEnd type="triangle" w="med" len="med"/>
          </a:ln>
        </p:spPr>
      </p:sp>
      <p:sp>
        <p:nvSpPr>
          <p:cNvPr id="161" name="Line 29"/>
          <p:cNvSpPr/>
          <p:nvPr/>
        </p:nvSpPr>
        <p:spPr>
          <a:xfrm flipV="1">
            <a:off x="6048000" y="3096000"/>
            <a:ext cx="1080000" cy="288000"/>
          </a:xfrm>
          <a:prstGeom prst="line">
            <a:avLst/>
          </a:prstGeom>
          <a:ln>
            <a:solidFill>
              <a:srgbClr val="000000"/>
            </a:solidFill>
            <a:tailEnd type="triangle" w="med" len="med"/>
          </a:ln>
        </p:spPr>
      </p:sp>
    </p:spTree>
    <p:extLst>
      <p:ext uri="{BB962C8B-B14F-4D97-AF65-F5344CB8AC3E}">
        <p14:creationId xmlns:p14="http://schemas.microsoft.com/office/powerpoint/2010/main" val="506410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CustomShape 1"/>
          <p:cNvSpPr/>
          <p:nvPr/>
        </p:nvSpPr>
        <p:spPr>
          <a:xfrm>
            <a:off x="457200" y="825480"/>
            <a:ext cx="8229600" cy="762120"/>
          </a:xfrm>
          <a:prstGeom prst="rect">
            <a:avLst/>
          </a:prstGeom>
          <a:noFill/>
          <a:ln>
            <a:noFill/>
          </a:ln>
        </p:spPr>
      </p:sp>
      <p:sp>
        <p:nvSpPr>
          <p:cNvPr id="163" name="CustomShape 2"/>
          <p:cNvSpPr/>
          <p:nvPr/>
        </p:nvSpPr>
        <p:spPr>
          <a:xfrm>
            <a:off x="457200" y="1600200"/>
            <a:ext cx="8229600" cy="4708440"/>
          </a:xfrm>
          <a:prstGeom prst="rect">
            <a:avLst/>
          </a:prstGeom>
          <a:noFill/>
          <a:ln>
            <a:noFill/>
          </a:ln>
        </p:spPr>
      </p:sp>
      <p:sp>
        <p:nvSpPr>
          <p:cNvPr id="165" name="TextShape 4"/>
          <p:cNvSpPr txBox="1"/>
          <p:nvPr/>
        </p:nvSpPr>
        <p:spPr>
          <a:xfrm>
            <a:off x="360000" y="4823640"/>
            <a:ext cx="8208000" cy="7923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en-US" sz="2400" dirty="0"/>
              <a:t>Which system gives possibility to make cup of </a:t>
            </a:r>
            <a:r>
              <a:rPr lang="en-US" sz="2400" dirty="0" smtClean="0"/>
              <a:t>coffee faster </a:t>
            </a:r>
            <a:r>
              <a:rPr lang="en-US" sz="2400" dirty="0"/>
              <a:t>and </a:t>
            </a:r>
            <a:r>
              <a:rPr lang="en-US" sz="2400" dirty="0" smtClean="0"/>
              <a:t>more simple, </a:t>
            </a:r>
            <a:r>
              <a:rPr lang="en-US" sz="2400" dirty="0"/>
              <a:t>A or B?</a:t>
            </a:r>
          </a:p>
        </p:txBody>
      </p:sp>
      <p:sp>
        <p:nvSpPr>
          <p:cNvPr id="167" name="TextShape 6"/>
          <p:cNvSpPr txBox="1"/>
          <p:nvPr/>
        </p:nvSpPr>
        <p:spPr>
          <a:xfrm>
            <a:off x="2664000" y="4176000"/>
            <a:ext cx="694195" cy="670680"/>
          </a:xfrm>
          <a:prstGeom prst="rect">
            <a:avLst/>
          </a:prstGeom>
        </p:spPr>
        <p:txBody>
          <a:bodyPr lIns="0" tIns="0" rIns="0" bIns="0" anchor="ctr"/>
          <a:lstStyle/>
          <a:p>
            <a:r>
              <a:rPr lang="en-US" sz="3200" dirty="0" smtClean="0"/>
              <a:t>A</a:t>
            </a:r>
            <a:endParaRPr sz="3200" dirty="0"/>
          </a:p>
        </p:txBody>
      </p:sp>
      <p:sp>
        <p:nvSpPr>
          <p:cNvPr id="168" name="TextShape 7"/>
          <p:cNvSpPr txBox="1"/>
          <p:nvPr/>
        </p:nvSpPr>
        <p:spPr>
          <a:xfrm>
            <a:off x="6408000" y="4176000"/>
            <a:ext cx="413586" cy="647640"/>
          </a:xfrm>
          <a:prstGeom prst="rect">
            <a:avLst/>
          </a:prstGeom>
        </p:spPr>
        <p:txBody>
          <a:bodyPr lIns="0" tIns="0" rIns="0" bIns="0" anchor="ctr"/>
          <a:lstStyle/>
          <a:p>
            <a:r>
              <a:rPr lang="en-US" sz="3200" dirty="0"/>
              <a:t>B</a:t>
            </a:r>
            <a:endParaRPr sz="3200" dirty="0"/>
          </a:p>
        </p:txBody>
      </p:sp>
      <p:pic>
        <p:nvPicPr>
          <p:cNvPr id="169" name="Picture 168"/>
          <p:cNvPicPr/>
          <p:nvPr/>
        </p:nvPicPr>
        <p:blipFill>
          <a:blip r:embed="rId2"/>
          <a:stretch>
            <a:fillRect/>
          </a:stretch>
        </p:blipFill>
        <p:spPr>
          <a:xfrm>
            <a:off x="720000" y="1800000"/>
            <a:ext cx="4104000" cy="1944000"/>
          </a:xfrm>
          <a:prstGeom prst="rect">
            <a:avLst/>
          </a:prstGeom>
          <a:ln>
            <a:noFill/>
          </a:ln>
        </p:spPr>
      </p:pic>
      <p:pic>
        <p:nvPicPr>
          <p:cNvPr id="170" name="Picture 169"/>
          <p:cNvPicPr/>
          <p:nvPr/>
        </p:nvPicPr>
        <p:blipFill>
          <a:blip r:embed="rId3"/>
          <a:stretch>
            <a:fillRect/>
          </a:stretch>
        </p:blipFill>
        <p:spPr>
          <a:xfrm>
            <a:off x="5340960" y="775800"/>
            <a:ext cx="2595960" cy="3582360"/>
          </a:xfrm>
          <a:prstGeom prst="rect">
            <a:avLst/>
          </a:prstGeom>
          <a:ln>
            <a:noFill/>
          </a:ln>
        </p:spPr>
      </p:pic>
      <p:sp>
        <p:nvSpPr>
          <p:cNvPr id="171" name="TextShape 8"/>
          <p:cNvSpPr txBox="1"/>
          <p:nvPr/>
        </p:nvSpPr>
        <p:spPr>
          <a:xfrm>
            <a:off x="360000" y="5657760"/>
            <a:ext cx="8064000" cy="633939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en-US" sz="2400" dirty="0"/>
              <a:t>Management</a:t>
            </a:r>
            <a:r>
              <a:rPr lang="lv-LV" sz="2400" dirty="0"/>
              <a:t> </a:t>
            </a:r>
            <a:r>
              <a:rPr lang="en-US" sz="2400" dirty="0"/>
              <a:t>of which system is more simple, A or B? </a:t>
            </a:r>
          </a:p>
          <a:p>
            <a:pPr algn="ctr"/>
            <a:r>
              <a:rPr lang="en-US" sz="2400" dirty="0"/>
              <a:t> </a:t>
            </a:r>
            <a:endParaRPr sz="2400" dirty="0"/>
          </a:p>
        </p:txBody>
      </p:sp>
      <p:sp>
        <p:nvSpPr>
          <p:cNvPr id="12" name="TextShape 9"/>
          <p:cNvSpPr txBox="1"/>
          <p:nvPr/>
        </p:nvSpPr>
        <p:spPr>
          <a:xfrm>
            <a:off x="2067120" y="216000"/>
            <a:ext cx="5565240" cy="792000"/>
          </a:xfrm>
          <a:prstGeom prst="rect">
            <a:avLst/>
          </a:prstGeom>
        </p:spPr>
        <p:txBody>
          <a:bodyPr wrap="none" lIns="90000" tIns="46800" rIns="90000" bIns="46800" anchor="ctr"/>
          <a:lstStyle/>
          <a:p>
            <a:pPr algn="ctr"/>
            <a:r>
              <a:rPr lang="en-US" sz="3200" dirty="0" smtClean="0">
                <a:latin typeface="+mj-lt"/>
              </a:rPr>
              <a:t>Simplicity</a:t>
            </a:r>
            <a:endParaRPr lang="en-US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042814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5" grpId="0"/>
      <p:bldP spid="165" grpId="1"/>
      <p:bldP spid="17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CustomShape 1"/>
          <p:cNvSpPr/>
          <p:nvPr/>
        </p:nvSpPr>
        <p:spPr>
          <a:xfrm>
            <a:off x="457200" y="825480"/>
            <a:ext cx="8229600" cy="762120"/>
          </a:xfrm>
          <a:prstGeom prst="rect">
            <a:avLst/>
          </a:prstGeom>
          <a:noFill/>
          <a:ln>
            <a:noFill/>
          </a:ln>
        </p:spPr>
      </p:sp>
      <p:sp>
        <p:nvSpPr>
          <p:cNvPr id="173" name="CustomShape 2"/>
          <p:cNvSpPr/>
          <p:nvPr/>
        </p:nvSpPr>
        <p:spPr>
          <a:xfrm>
            <a:off x="457200" y="1600200"/>
            <a:ext cx="8229600" cy="4708440"/>
          </a:xfrm>
          <a:prstGeom prst="rect">
            <a:avLst/>
          </a:prstGeom>
          <a:noFill/>
          <a:ln>
            <a:noFill/>
          </a:ln>
        </p:spPr>
      </p:sp>
      <p:sp>
        <p:nvSpPr>
          <p:cNvPr id="176" name="CustomShape 5"/>
          <p:cNvSpPr/>
          <p:nvPr/>
        </p:nvSpPr>
        <p:spPr>
          <a:xfrm>
            <a:off x="1368000" y="1728000"/>
            <a:ext cx="504000" cy="504000"/>
          </a:xfrm>
          <a:prstGeom prst="ellipse">
            <a:avLst/>
          </a:prstGeom>
          <a:solidFill>
            <a:srgbClr val="FFCC99"/>
          </a:solidFill>
          <a:ln>
            <a:solidFill>
              <a:srgbClr val="808080"/>
            </a:solidFill>
          </a:ln>
        </p:spPr>
      </p:sp>
      <p:sp>
        <p:nvSpPr>
          <p:cNvPr id="177" name="CustomShape 6"/>
          <p:cNvSpPr/>
          <p:nvPr/>
        </p:nvSpPr>
        <p:spPr>
          <a:xfrm>
            <a:off x="2520000" y="2736000"/>
            <a:ext cx="504000" cy="504000"/>
          </a:xfrm>
          <a:prstGeom prst="ellipse">
            <a:avLst/>
          </a:prstGeom>
          <a:solidFill>
            <a:srgbClr val="FFCC99"/>
          </a:solidFill>
          <a:ln>
            <a:solidFill>
              <a:srgbClr val="808080"/>
            </a:solidFill>
          </a:ln>
        </p:spPr>
      </p:sp>
      <p:sp>
        <p:nvSpPr>
          <p:cNvPr id="178" name="CustomShape 7"/>
          <p:cNvSpPr/>
          <p:nvPr/>
        </p:nvSpPr>
        <p:spPr>
          <a:xfrm>
            <a:off x="2520000" y="1728000"/>
            <a:ext cx="504000" cy="504000"/>
          </a:xfrm>
          <a:prstGeom prst="ellipse">
            <a:avLst/>
          </a:prstGeom>
          <a:solidFill>
            <a:srgbClr val="FFCC99"/>
          </a:solidFill>
          <a:ln>
            <a:solidFill>
              <a:srgbClr val="808080"/>
            </a:solidFill>
          </a:ln>
        </p:spPr>
      </p:sp>
      <p:sp>
        <p:nvSpPr>
          <p:cNvPr id="179" name="CustomShape 8"/>
          <p:cNvSpPr/>
          <p:nvPr/>
        </p:nvSpPr>
        <p:spPr>
          <a:xfrm>
            <a:off x="1368000" y="2736000"/>
            <a:ext cx="504000" cy="504000"/>
          </a:xfrm>
          <a:prstGeom prst="ellipse">
            <a:avLst/>
          </a:prstGeom>
          <a:solidFill>
            <a:srgbClr val="FFCC99"/>
          </a:solidFill>
          <a:ln>
            <a:solidFill>
              <a:srgbClr val="808080"/>
            </a:solidFill>
          </a:ln>
        </p:spPr>
      </p:sp>
      <p:sp>
        <p:nvSpPr>
          <p:cNvPr id="181" name="TextShape 10"/>
          <p:cNvSpPr txBox="1"/>
          <p:nvPr/>
        </p:nvSpPr>
        <p:spPr>
          <a:xfrm>
            <a:off x="1944000" y="3444840"/>
            <a:ext cx="410782" cy="670680"/>
          </a:xfrm>
          <a:prstGeom prst="rect">
            <a:avLst/>
          </a:prstGeom>
        </p:spPr>
        <p:txBody>
          <a:bodyPr lIns="0" tIns="0" rIns="0" bIns="0" anchor="ctr"/>
          <a:lstStyle/>
          <a:p>
            <a:r>
              <a:rPr lang="en-US" sz="3200" dirty="0" smtClean="0"/>
              <a:t>A</a:t>
            </a:r>
            <a:endParaRPr sz="3200" dirty="0"/>
          </a:p>
        </p:txBody>
      </p:sp>
      <p:sp>
        <p:nvSpPr>
          <p:cNvPr id="182" name="TextShape 11"/>
          <p:cNvSpPr txBox="1"/>
          <p:nvPr/>
        </p:nvSpPr>
        <p:spPr>
          <a:xfrm>
            <a:off x="6461267" y="3456313"/>
            <a:ext cx="510690" cy="670680"/>
          </a:xfrm>
          <a:prstGeom prst="rect">
            <a:avLst/>
          </a:prstGeom>
        </p:spPr>
        <p:txBody>
          <a:bodyPr lIns="0" tIns="0" rIns="0" bIns="0" anchor="ctr"/>
          <a:lstStyle/>
          <a:p>
            <a:r>
              <a:rPr lang="en-US" sz="3200" dirty="0"/>
              <a:t>B</a:t>
            </a:r>
            <a:endParaRPr sz="3200" dirty="0"/>
          </a:p>
        </p:txBody>
      </p:sp>
      <p:sp>
        <p:nvSpPr>
          <p:cNvPr id="183" name="Line 12"/>
          <p:cNvSpPr/>
          <p:nvPr/>
        </p:nvSpPr>
        <p:spPr>
          <a:xfrm flipV="1">
            <a:off x="6048000" y="1512000"/>
            <a:ext cx="648000" cy="216000"/>
          </a:xfrm>
          <a:prstGeom prst="line">
            <a:avLst/>
          </a:prstGeom>
          <a:ln>
            <a:solidFill>
              <a:srgbClr val="000000"/>
            </a:solidFill>
            <a:tailEnd type="triangle" w="med" len="med"/>
          </a:ln>
        </p:spPr>
      </p:sp>
      <p:sp>
        <p:nvSpPr>
          <p:cNvPr id="184" name="Line 13"/>
          <p:cNvSpPr/>
          <p:nvPr/>
        </p:nvSpPr>
        <p:spPr>
          <a:xfrm flipV="1">
            <a:off x="6120000" y="1656000"/>
            <a:ext cx="648000" cy="648000"/>
          </a:xfrm>
          <a:prstGeom prst="line">
            <a:avLst/>
          </a:prstGeom>
          <a:ln>
            <a:solidFill>
              <a:srgbClr val="000000"/>
            </a:solidFill>
            <a:tailEnd type="triangle" w="med" len="med"/>
          </a:ln>
        </p:spPr>
      </p:sp>
      <p:sp>
        <p:nvSpPr>
          <p:cNvPr id="185" name="Line 14"/>
          <p:cNvSpPr/>
          <p:nvPr/>
        </p:nvSpPr>
        <p:spPr>
          <a:xfrm flipV="1">
            <a:off x="6336000" y="2448000"/>
            <a:ext cx="432000" cy="72000"/>
          </a:xfrm>
          <a:prstGeom prst="line">
            <a:avLst/>
          </a:prstGeom>
          <a:ln>
            <a:solidFill>
              <a:srgbClr val="000000"/>
            </a:solidFill>
            <a:tailEnd type="triangle" w="med" len="med"/>
          </a:ln>
        </p:spPr>
      </p:sp>
      <p:sp>
        <p:nvSpPr>
          <p:cNvPr id="186" name="Line 15"/>
          <p:cNvSpPr/>
          <p:nvPr/>
        </p:nvSpPr>
        <p:spPr>
          <a:xfrm flipH="1" flipV="1">
            <a:off x="5184000" y="2952000"/>
            <a:ext cx="432000" cy="288000"/>
          </a:xfrm>
          <a:prstGeom prst="line">
            <a:avLst/>
          </a:prstGeom>
          <a:ln>
            <a:solidFill>
              <a:srgbClr val="000000"/>
            </a:solidFill>
            <a:tailEnd type="triangle" w="med" len="med"/>
          </a:ln>
        </p:spPr>
      </p:sp>
      <p:sp>
        <p:nvSpPr>
          <p:cNvPr id="187" name="Line 16"/>
          <p:cNvSpPr/>
          <p:nvPr/>
        </p:nvSpPr>
        <p:spPr>
          <a:xfrm flipV="1">
            <a:off x="5256000" y="2592000"/>
            <a:ext cx="576000" cy="144000"/>
          </a:xfrm>
          <a:prstGeom prst="line">
            <a:avLst/>
          </a:prstGeom>
          <a:ln>
            <a:solidFill>
              <a:srgbClr val="000000"/>
            </a:solidFill>
            <a:tailEnd type="triangle" w="med" len="med"/>
          </a:ln>
        </p:spPr>
      </p:sp>
      <p:sp>
        <p:nvSpPr>
          <p:cNvPr id="188" name="CustomShape 17"/>
          <p:cNvSpPr/>
          <p:nvPr/>
        </p:nvSpPr>
        <p:spPr>
          <a:xfrm>
            <a:off x="7632000" y="1600200"/>
            <a:ext cx="504000" cy="504000"/>
          </a:xfrm>
          <a:prstGeom prst="ellipse">
            <a:avLst/>
          </a:prstGeom>
          <a:solidFill>
            <a:srgbClr val="FFCC99"/>
          </a:solidFill>
          <a:ln>
            <a:solidFill>
              <a:srgbClr val="808080"/>
            </a:solidFill>
          </a:ln>
        </p:spPr>
      </p:sp>
      <p:sp>
        <p:nvSpPr>
          <p:cNvPr id="189" name="CustomShape 18"/>
          <p:cNvSpPr/>
          <p:nvPr/>
        </p:nvSpPr>
        <p:spPr>
          <a:xfrm>
            <a:off x="5544000" y="1440000"/>
            <a:ext cx="504000" cy="504000"/>
          </a:xfrm>
          <a:prstGeom prst="ellipse">
            <a:avLst/>
          </a:prstGeom>
          <a:solidFill>
            <a:srgbClr val="FFCC99"/>
          </a:solidFill>
          <a:ln>
            <a:solidFill>
              <a:srgbClr val="808080"/>
            </a:solidFill>
          </a:ln>
        </p:spPr>
      </p:sp>
      <p:sp>
        <p:nvSpPr>
          <p:cNvPr id="190" name="CustomShape 19"/>
          <p:cNvSpPr/>
          <p:nvPr/>
        </p:nvSpPr>
        <p:spPr>
          <a:xfrm>
            <a:off x="6696000" y="1224000"/>
            <a:ext cx="504000" cy="504000"/>
          </a:xfrm>
          <a:prstGeom prst="ellipse">
            <a:avLst/>
          </a:prstGeom>
          <a:solidFill>
            <a:srgbClr val="FFCC99"/>
          </a:solidFill>
          <a:ln>
            <a:solidFill>
              <a:srgbClr val="808080"/>
            </a:solidFill>
          </a:ln>
        </p:spPr>
      </p:sp>
      <p:sp>
        <p:nvSpPr>
          <p:cNvPr id="191" name="CustomShape 20"/>
          <p:cNvSpPr/>
          <p:nvPr/>
        </p:nvSpPr>
        <p:spPr>
          <a:xfrm>
            <a:off x="5832000" y="2304000"/>
            <a:ext cx="504000" cy="504000"/>
          </a:xfrm>
          <a:prstGeom prst="ellipse">
            <a:avLst/>
          </a:prstGeom>
          <a:solidFill>
            <a:srgbClr val="FFCC99"/>
          </a:solidFill>
          <a:ln>
            <a:solidFill>
              <a:srgbClr val="808080"/>
            </a:solidFill>
          </a:ln>
        </p:spPr>
      </p:sp>
      <p:sp>
        <p:nvSpPr>
          <p:cNvPr id="192" name="CustomShape 21"/>
          <p:cNvSpPr/>
          <p:nvPr/>
        </p:nvSpPr>
        <p:spPr>
          <a:xfrm>
            <a:off x="4752000" y="2520000"/>
            <a:ext cx="504000" cy="504000"/>
          </a:xfrm>
          <a:prstGeom prst="ellipse">
            <a:avLst/>
          </a:prstGeom>
          <a:solidFill>
            <a:srgbClr val="FFCC99"/>
          </a:solidFill>
          <a:ln>
            <a:solidFill>
              <a:srgbClr val="808080"/>
            </a:solidFill>
          </a:ln>
        </p:spPr>
      </p:sp>
      <p:sp>
        <p:nvSpPr>
          <p:cNvPr id="193" name="CustomShape 22"/>
          <p:cNvSpPr/>
          <p:nvPr/>
        </p:nvSpPr>
        <p:spPr>
          <a:xfrm>
            <a:off x="5544000" y="3168000"/>
            <a:ext cx="504000" cy="504000"/>
          </a:xfrm>
          <a:prstGeom prst="ellipse">
            <a:avLst/>
          </a:prstGeom>
          <a:solidFill>
            <a:srgbClr val="FFCC99"/>
          </a:solidFill>
          <a:ln>
            <a:solidFill>
              <a:srgbClr val="808080"/>
            </a:solidFill>
          </a:ln>
        </p:spPr>
      </p:sp>
      <p:sp>
        <p:nvSpPr>
          <p:cNvPr id="194" name="CustomShape 23"/>
          <p:cNvSpPr/>
          <p:nvPr/>
        </p:nvSpPr>
        <p:spPr>
          <a:xfrm>
            <a:off x="7128000" y="2880000"/>
            <a:ext cx="504000" cy="504000"/>
          </a:xfrm>
          <a:prstGeom prst="ellipse">
            <a:avLst/>
          </a:prstGeom>
          <a:solidFill>
            <a:srgbClr val="FFCC99"/>
          </a:solidFill>
          <a:ln>
            <a:solidFill>
              <a:srgbClr val="808080"/>
            </a:solidFill>
          </a:ln>
        </p:spPr>
      </p:sp>
      <p:sp>
        <p:nvSpPr>
          <p:cNvPr id="195" name="CustomShape 24"/>
          <p:cNvSpPr/>
          <p:nvPr/>
        </p:nvSpPr>
        <p:spPr>
          <a:xfrm>
            <a:off x="6768000" y="2160000"/>
            <a:ext cx="504000" cy="504000"/>
          </a:xfrm>
          <a:prstGeom prst="ellipse">
            <a:avLst/>
          </a:prstGeom>
          <a:solidFill>
            <a:srgbClr val="FFCC99"/>
          </a:solidFill>
          <a:ln>
            <a:solidFill>
              <a:srgbClr val="808080"/>
            </a:solidFill>
          </a:ln>
        </p:spPr>
      </p:sp>
      <p:sp>
        <p:nvSpPr>
          <p:cNvPr id="196" name="Line 25"/>
          <p:cNvSpPr/>
          <p:nvPr/>
        </p:nvSpPr>
        <p:spPr>
          <a:xfrm flipV="1">
            <a:off x="5184000" y="1872000"/>
            <a:ext cx="432000" cy="720000"/>
          </a:xfrm>
          <a:prstGeom prst="line">
            <a:avLst/>
          </a:prstGeom>
          <a:ln>
            <a:solidFill>
              <a:srgbClr val="000000"/>
            </a:solidFill>
            <a:tailEnd type="triangle" w="med" len="med"/>
          </a:ln>
        </p:spPr>
      </p:sp>
      <p:sp>
        <p:nvSpPr>
          <p:cNvPr id="197" name="Line 26"/>
          <p:cNvSpPr/>
          <p:nvPr/>
        </p:nvSpPr>
        <p:spPr>
          <a:xfrm>
            <a:off x="7200000" y="1440000"/>
            <a:ext cx="576000" cy="288000"/>
          </a:xfrm>
          <a:prstGeom prst="line">
            <a:avLst/>
          </a:prstGeom>
          <a:ln>
            <a:solidFill>
              <a:srgbClr val="000000"/>
            </a:solidFill>
            <a:tailEnd type="triangle" w="med" len="med"/>
          </a:ln>
        </p:spPr>
      </p:sp>
      <p:sp>
        <p:nvSpPr>
          <p:cNvPr id="198" name="Line 27"/>
          <p:cNvSpPr/>
          <p:nvPr/>
        </p:nvSpPr>
        <p:spPr>
          <a:xfrm flipV="1">
            <a:off x="7272000" y="2016000"/>
            <a:ext cx="432000" cy="360000"/>
          </a:xfrm>
          <a:prstGeom prst="line">
            <a:avLst/>
          </a:prstGeom>
          <a:ln>
            <a:solidFill>
              <a:srgbClr val="000000"/>
            </a:solidFill>
            <a:tailEnd type="triangle" w="med" len="med"/>
          </a:ln>
        </p:spPr>
      </p:sp>
      <p:sp>
        <p:nvSpPr>
          <p:cNvPr id="199" name="Line 28"/>
          <p:cNvSpPr/>
          <p:nvPr/>
        </p:nvSpPr>
        <p:spPr>
          <a:xfrm>
            <a:off x="6984000" y="2664000"/>
            <a:ext cx="216000" cy="288000"/>
          </a:xfrm>
          <a:prstGeom prst="line">
            <a:avLst/>
          </a:prstGeom>
          <a:ln>
            <a:solidFill>
              <a:srgbClr val="000000"/>
            </a:solidFill>
            <a:tailEnd type="triangle" w="med" len="med"/>
          </a:ln>
        </p:spPr>
      </p:sp>
      <p:sp>
        <p:nvSpPr>
          <p:cNvPr id="200" name="Line 29"/>
          <p:cNvSpPr/>
          <p:nvPr/>
        </p:nvSpPr>
        <p:spPr>
          <a:xfrm flipV="1">
            <a:off x="6048000" y="3096000"/>
            <a:ext cx="1080000" cy="288000"/>
          </a:xfrm>
          <a:prstGeom prst="line">
            <a:avLst/>
          </a:prstGeom>
          <a:ln>
            <a:solidFill>
              <a:srgbClr val="000000"/>
            </a:solidFill>
            <a:tailEnd type="triangle" w="med" len="med"/>
          </a:ln>
        </p:spPr>
      </p:sp>
      <p:sp>
        <p:nvSpPr>
          <p:cNvPr id="201" name="CustomShape 30"/>
          <p:cNvSpPr/>
          <p:nvPr/>
        </p:nvSpPr>
        <p:spPr>
          <a:xfrm>
            <a:off x="5544000" y="3168000"/>
            <a:ext cx="504000" cy="504000"/>
          </a:xfrm>
          <a:prstGeom prst="ellipse">
            <a:avLst/>
          </a:prstGeom>
          <a:solidFill>
            <a:srgbClr val="FF420E"/>
          </a:solidFill>
          <a:ln>
            <a:solidFill>
              <a:srgbClr val="808080"/>
            </a:solidFill>
          </a:ln>
        </p:spPr>
      </p:sp>
      <p:sp>
        <p:nvSpPr>
          <p:cNvPr id="202" name="TextShape 31"/>
          <p:cNvSpPr txBox="1"/>
          <p:nvPr/>
        </p:nvSpPr>
        <p:spPr>
          <a:xfrm>
            <a:off x="6450751" y="3452700"/>
            <a:ext cx="469338" cy="670680"/>
          </a:xfrm>
          <a:prstGeom prst="rect">
            <a:avLst/>
          </a:prstGeom>
        </p:spPr>
        <p:txBody>
          <a:bodyPr lIns="0" tIns="0" rIns="0" bIns="0" anchor="ctr"/>
          <a:lstStyle/>
          <a:p>
            <a:r>
              <a:rPr lang="en-US" sz="3200" b="1" dirty="0">
                <a:solidFill>
                  <a:srgbClr val="C5000B"/>
                </a:solidFill>
              </a:rPr>
              <a:t>B</a:t>
            </a:r>
            <a:endParaRPr sz="3200" dirty="0"/>
          </a:p>
        </p:txBody>
      </p:sp>
      <p:sp>
        <p:nvSpPr>
          <p:cNvPr id="33" name="TextShape 9"/>
          <p:cNvSpPr txBox="1"/>
          <p:nvPr/>
        </p:nvSpPr>
        <p:spPr>
          <a:xfrm>
            <a:off x="2067120" y="216000"/>
            <a:ext cx="5565240" cy="792000"/>
          </a:xfrm>
          <a:prstGeom prst="rect">
            <a:avLst/>
          </a:prstGeom>
        </p:spPr>
        <p:txBody>
          <a:bodyPr wrap="none" lIns="90000" tIns="46800" rIns="90000" bIns="46800" anchor="ctr"/>
          <a:lstStyle/>
          <a:p>
            <a:pPr algn="ctr"/>
            <a:r>
              <a:rPr lang="en-US" sz="3200" dirty="0" smtClean="0">
                <a:latin typeface="+mj-lt"/>
              </a:rPr>
              <a:t>Simplicity</a:t>
            </a:r>
            <a:endParaRPr lang="en-US" dirty="0">
              <a:latin typeface="+mj-lt"/>
            </a:endParaRPr>
          </a:p>
        </p:txBody>
      </p:sp>
      <p:sp>
        <p:nvSpPr>
          <p:cNvPr id="34" name="TextShape 4"/>
          <p:cNvSpPr txBox="1"/>
          <p:nvPr/>
        </p:nvSpPr>
        <p:spPr>
          <a:xfrm>
            <a:off x="775200" y="4940040"/>
            <a:ext cx="8064000" cy="3963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en-US" sz="2400" dirty="0" smtClean="0"/>
              <a:t>Management</a:t>
            </a:r>
            <a:r>
              <a:rPr lang="lv-LV" sz="2400" dirty="0" smtClean="0"/>
              <a:t> </a:t>
            </a:r>
            <a:r>
              <a:rPr lang="en-US" sz="2400" dirty="0" smtClean="0"/>
              <a:t>of which system is more simple,</a:t>
            </a:r>
            <a:r>
              <a:rPr lang="en-US" sz="2400" dirty="0" smtClean="0">
                <a:solidFill>
                  <a:srgbClr val="000000"/>
                </a:solidFill>
                <a:ea typeface="SimSun"/>
              </a:rPr>
              <a:t> A or B?</a:t>
            </a:r>
            <a:r>
              <a:rPr lang="en-US" sz="2400" dirty="0" smtClean="0"/>
              <a:t>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066869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CustomShape 1"/>
          <p:cNvSpPr/>
          <p:nvPr/>
        </p:nvSpPr>
        <p:spPr>
          <a:xfrm>
            <a:off x="457200" y="825480"/>
            <a:ext cx="8229600" cy="762120"/>
          </a:xfrm>
          <a:prstGeom prst="rect">
            <a:avLst/>
          </a:prstGeom>
          <a:noFill/>
          <a:ln>
            <a:noFill/>
          </a:ln>
        </p:spPr>
      </p:sp>
      <p:sp>
        <p:nvSpPr>
          <p:cNvPr id="204" name="CustomShape 2"/>
          <p:cNvSpPr/>
          <p:nvPr/>
        </p:nvSpPr>
        <p:spPr>
          <a:xfrm>
            <a:off x="457200" y="1600200"/>
            <a:ext cx="8229600" cy="4708440"/>
          </a:xfrm>
          <a:prstGeom prst="rect">
            <a:avLst/>
          </a:prstGeom>
          <a:noFill/>
          <a:ln>
            <a:noFill/>
          </a:ln>
        </p:spPr>
      </p:sp>
      <p:sp>
        <p:nvSpPr>
          <p:cNvPr id="206" name="TextShape 4"/>
          <p:cNvSpPr txBox="1"/>
          <p:nvPr/>
        </p:nvSpPr>
        <p:spPr>
          <a:xfrm>
            <a:off x="576000" y="5202000"/>
            <a:ext cx="8064000" cy="7923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lv-LV" sz="2400" dirty="0" err="1" smtClean="0"/>
              <a:t>Archimedes</a:t>
            </a:r>
            <a:r>
              <a:rPr lang="lv-LV" sz="2400" dirty="0" smtClean="0"/>
              <a:t>: </a:t>
            </a:r>
            <a:r>
              <a:rPr lang="en-US" sz="2400" dirty="0" smtClean="0"/>
              <a:t>"Give </a:t>
            </a:r>
            <a:r>
              <a:rPr lang="en-US" sz="2400" dirty="0"/>
              <a:t>me a place to stand, and I shall move the Earth with</a:t>
            </a:r>
            <a:r>
              <a:rPr lang="lv-LV" sz="2400" dirty="0"/>
              <a:t> </a:t>
            </a:r>
            <a:r>
              <a:rPr lang="lv-LV" sz="2400" dirty="0" smtClean="0"/>
              <a:t>it</a:t>
            </a:r>
            <a:r>
              <a:rPr lang="en-US" sz="2400" dirty="0"/>
              <a:t> </a:t>
            </a:r>
            <a:r>
              <a:rPr lang="lv-LV" sz="2400" dirty="0" smtClean="0"/>
              <a:t>!</a:t>
            </a:r>
            <a:r>
              <a:rPr lang="en-US" sz="2400" dirty="0" smtClean="0"/>
              <a:t>"</a:t>
            </a:r>
            <a:endParaRPr sz="2400" dirty="0"/>
          </a:p>
        </p:txBody>
      </p:sp>
      <p:grpSp>
        <p:nvGrpSpPr>
          <p:cNvPr id="3" name="Group 2"/>
          <p:cNvGrpSpPr/>
          <p:nvPr/>
        </p:nvGrpSpPr>
        <p:grpSpPr>
          <a:xfrm>
            <a:off x="4776996" y="1237774"/>
            <a:ext cx="3384000" cy="2448000"/>
            <a:chOff x="4752000" y="1224000"/>
            <a:chExt cx="3384000" cy="2448000"/>
          </a:xfrm>
        </p:grpSpPr>
        <p:sp>
          <p:nvSpPr>
            <p:cNvPr id="208" name="Line 6"/>
            <p:cNvSpPr/>
            <p:nvPr/>
          </p:nvSpPr>
          <p:spPr>
            <a:xfrm flipV="1">
              <a:off x="6336000" y="2448000"/>
              <a:ext cx="432000" cy="72000"/>
            </a:xfrm>
            <a:prstGeom prst="line">
              <a:avLst/>
            </a:prstGeom>
            <a:ln>
              <a:solidFill>
                <a:srgbClr val="000000"/>
              </a:solidFill>
              <a:tailEnd type="triangle" w="med" len="med"/>
            </a:ln>
          </p:spPr>
        </p:sp>
        <p:sp>
          <p:nvSpPr>
            <p:cNvPr id="209" name="Line 7"/>
            <p:cNvSpPr/>
            <p:nvPr/>
          </p:nvSpPr>
          <p:spPr>
            <a:xfrm flipV="1">
              <a:off x="6120000" y="1656000"/>
              <a:ext cx="648000" cy="648000"/>
            </a:xfrm>
            <a:prstGeom prst="line">
              <a:avLst/>
            </a:prstGeom>
            <a:ln>
              <a:solidFill>
                <a:srgbClr val="000000"/>
              </a:solidFill>
              <a:tailEnd type="triangle" w="med" len="med"/>
            </a:ln>
          </p:spPr>
        </p:sp>
        <p:sp>
          <p:nvSpPr>
            <p:cNvPr id="210" name="Line 8"/>
            <p:cNvSpPr/>
            <p:nvPr/>
          </p:nvSpPr>
          <p:spPr>
            <a:xfrm flipV="1">
              <a:off x="5256000" y="2592000"/>
              <a:ext cx="576000" cy="144000"/>
            </a:xfrm>
            <a:prstGeom prst="line">
              <a:avLst/>
            </a:prstGeom>
            <a:ln>
              <a:solidFill>
                <a:srgbClr val="000000"/>
              </a:solidFill>
              <a:tailEnd type="triangle" w="med" len="med"/>
            </a:ln>
          </p:spPr>
        </p:sp>
        <p:sp>
          <p:nvSpPr>
            <p:cNvPr id="211" name="Line 9"/>
            <p:cNvSpPr/>
            <p:nvPr/>
          </p:nvSpPr>
          <p:spPr>
            <a:xfrm flipV="1">
              <a:off x="5184000" y="1872000"/>
              <a:ext cx="432000" cy="720000"/>
            </a:xfrm>
            <a:prstGeom prst="line">
              <a:avLst/>
            </a:prstGeom>
            <a:ln>
              <a:solidFill>
                <a:srgbClr val="000000"/>
              </a:solidFill>
              <a:tailEnd type="triangle" w="med" len="med"/>
            </a:ln>
          </p:spPr>
        </p:sp>
        <p:sp>
          <p:nvSpPr>
            <p:cNvPr id="212" name="Line 10"/>
            <p:cNvSpPr/>
            <p:nvPr/>
          </p:nvSpPr>
          <p:spPr>
            <a:xfrm flipV="1">
              <a:off x="6048000" y="1512000"/>
              <a:ext cx="648000" cy="216000"/>
            </a:xfrm>
            <a:prstGeom prst="line">
              <a:avLst/>
            </a:prstGeom>
            <a:ln>
              <a:solidFill>
                <a:srgbClr val="000000"/>
              </a:solidFill>
              <a:tailEnd type="triangle" w="med" len="med"/>
            </a:ln>
          </p:spPr>
        </p:sp>
        <p:sp>
          <p:nvSpPr>
            <p:cNvPr id="214" name="CustomShape 12"/>
            <p:cNvSpPr/>
            <p:nvPr/>
          </p:nvSpPr>
          <p:spPr>
            <a:xfrm>
              <a:off x="7632000" y="1600200"/>
              <a:ext cx="504000" cy="504000"/>
            </a:xfrm>
            <a:prstGeom prst="ellipse">
              <a:avLst/>
            </a:prstGeom>
            <a:solidFill>
              <a:srgbClr val="FFCC99"/>
            </a:solidFill>
            <a:ln>
              <a:solidFill>
                <a:srgbClr val="808080"/>
              </a:solidFill>
            </a:ln>
          </p:spPr>
        </p:sp>
        <p:sp>
          <p:nvSpPr>
            <p:cNvPr id="215" name="CustomShape 13"/>
            <p:cNvSpPr/>
            <p:nvPr/>
          </p:nvSpPr>
          <p:spPr>
            <a:xfrm>
              <a:off x="5544000" y="1440000"/>
              <a:ext cx="504000" cy="504000"/>
            </a:xfrm>
            <a:prstGeom prst="ellipse">
              <a:avLst/>
            </a:prstGeom>
            <a:solidFill>
              <a:srgbClr val="FFCC99"/>
            </a:solidFill>
            <a:ln>
              <a:solidFill>
                <a:srgbClr val="808080"/>
              </a:solidFill>
            </a:ln>
          </p:spPr>
        </p:sp>
        <p:sp>
          <p:nvSpPr>
            <p:cNvPr id="216" name="CustomShape 14"/>
            <p:cNvSpPr/>
            <p:nvPr/>
          </p:nvSpPr>
          <p:spPr>
            <a:xfrm>
              <a:off x="6696000" y="1224000"/>
              <a:ext cx="504000" cy="504000"/>
            </a:xfrm>
            <a:prstGeom prst="ellipse">
              <a:avLst/>
            </a:prstGeom>
            <a:solidFill>
              <a:srgbClr val="FFCC99"/>
            </a:solidFill>
            <a:ln>
              <a:solidFill>
                <a:srgbClr val="808080"/>
              </a:solidFill>
            </a:ln>
          </p:spPr>
        </p:sp>
        <p:sp>
          <p:nvSpPr>
            <p:cNvPr id="217" name="CustomShape 15"/>
            <p:cNvSpPr/>
            <p:nvPr/>
          </p:nvSpPr>
          <p:spPr>
            <a:xfrm>
              <a:off x="5832000" y="2304000"/>
              <a:ext cx="504000" cy="504000"/>
            </a:xfrm>
            <a:prstGeom prst="ellipse">
              <a:avLst/>
            </a:prstGeom>
            <a:solidFill>
              <a:srgbClr val="FFCC99"/>
            </a:solidFill>
            <a:ln>
              <a:solidFill>
                <a:srgbClr val="808080"/>
              </a:solidFill>
            </a:ln>
          </p:spPr>
        </p:sp>
        <p:grpSp>
          <p:nvGrpSpPr>
            <p:cNvPr id="2" name="Group 1"/>
            <p:cNvGrpSpPr/>
            <p:nvPr/>
          </p:nvGrpSpPr>
          <p:grpSpPr>
            <a:xfrm>
              <a:off x="4752000" y="2520000"/>
              <a:ext cx="1296000" cy="1152000"/>
              <a:chOff x="4752000" y="2520000"/>
              <a:chExt cx="1296000" cy="1152000"/>
            </a:xfrm>
          </p:grpSpPr>
          <p:sp>
            <p:nvSpPr>
              <p:cNvPr id="213" name="Line 11"/>
              <p:cNvSpPr/>
              <p:nvPr/>
            </p:nvSpPr>
            <p:spPr>
              <a:xfrm flipH="1" flipV="1">
                <a:off x="5184000" y="2952000"/>
                <a:ext cx="432000" cy="288000"/>
              </a:xfrm>
              <a:prstGeom prst="line">
                <a:avLst/>
              </a:prstGeom>
              <a:ln>
                <a:solidFill>
                  <a:srgbClr val="000000"/>
                </a:solidFill>
                <a:tailEnd type="triangle" w="med" len="med"/>
              </a:ln>
            </p:spPr>
          </p:sp>
          <p:sp>
            <p:nvSpPr>
              <p:cNvPr id="218" name="CustomShape 16"/>
              <p:cNvSpPr/>
              <p:nvPr/>
            </p:nvSpPr>
            <p:spPr>
              <a:xfrm>
                <a:off x="4752000" y="2520000"/>
                <a:ext cx="504000" cy="504000"/>
              </a:xfrm>
              <a:prstGeom prst="ellipse">
                <a:avLst/>
              </a:prstGeom>
              <a:solidFill>
                <a:srgbClr val="FFCC99"/>
              </a:solidFill>
              <a:ln>
                <a:solidFill>
                  <a:srgbClr val="808080"/>
                </a:solidFill>
              </a:ln>
            </p:spPr>
          </p:sp>
          <p:sp>
            <p:nvSpPr>
              <p:cNvPr id="219" name="CustomShape 17"/>
              <p:cNvSpPr/>
              <p:nvPr/>
            </p:nvSpPr>
            <p:spPr>
              <a:xfrm>
                <a:off x="5544000" y="3168000"/>
                <a:ext cx="504000" cy="504000"/>
              </a:xfrm>
              <a:prstGeom prst="ellipse">
                <a:avLst/>
              </a:prstGeom>
              <a:solidFill>
                <a:srgbClr val="FF420E"/>
              </a:solidFill>
              <a:ln>
                <a:solidFill>
                  <a:srgbClr val="808080"/>
                </a:solidFill>
              </a:ln>
            </p:spPr>
          </p:sp>
        </p:grpSp>
        <p:sp>
          <p:nvSpPr>
            <p:cNvPr id="220" name="CustomShape 18"/>
            <p:cNvSpPr/>
            <p:nvPr/>
          </p:nvSpPr>
          <p:spPr>
            <a:xfrm>
              <a:off x="7128000" y="2880000"/>
              <a:ext cx="504000" cy="504000"/>
            </a:xfrm>
            <a:prstGeom prst="ellipse">
              <a:avLst/>
            </a:prstGeom>
            <a:solidFill>
              <a:srgbClr val="FFCC99"/>
            </a:solidFill>
            <a:ln>
              <a:solidFill>
                <a:srgbClr val="808080"/>
              </a:solidFill>
            </a:ln>
          </p:spPr>
        </p:sp>
        <p:sp>
          <p:nvSpPr>
            <p:cNvPr id="221" name="CustomShape 19"/>
            <p:cNvSpPr/>
            <p:nvPr/>
          </p:nvSpPr>
          <p:spPr>
            <a:xfrm>
              <a:off x="6768000" y="2160000"/>
              <a:ext cx="504000" cy="504000"/>
            </a:xfrm>
            <a:prstGeom prst="ellipse">
              <a:avLst/>
            </a:prstGeom>
            <a:solidFill>
              <a:srgbClr val="FFCC99"/>
            </a:solidFill>
            <a:ln>
              <a:solidFill>
                <a:srgbClr val="808080"/>
              </a:solidFill>
            </a:ln>
          </p:spPr>
        </p:sp>
        <p:sp>
          <p:nvSpPr>
            <p:cNvPr id="222" name="Line 20"/>
            <p:cNvSpPr/>
            <p:nvPr/>
          </p:nvSpPr>
          <p:spPr>
            <a:xfrm>
              <a:off x="7200000" y="1440000"/>
              <a:ext cx="576000" cy="288000"/>
            </a:xfrm>
            <a:prstGeom prst="line">
              <a:avLst/>
            </a:prstGeom>
            <a:ln>
              <a:solidFill>
                <a:srgbClr val="000000"/>
              </a:solidFill>
              <a:tailEnd type="triangle" w="med" len="med"/>
            </a:ln>
          </p:spPr>
        </p:sp>
        <p:sp>
          <p:nvSpPr>
            <p:cNvPr id="223" name="Line 21"/>
            <p:cNvSpPr/>
            <p:nvPr/>
          </p:nvSpPr>
          <p:spPr>
            <a:xfrm flipV="1">
              <a:off x="7272000" y="2016000"/>
              <a:ext cx="432000" cy="360000"/>
            </a:xfrm>
            <a:prstGeom prst="line">
              <a:avLst/>
            </a:prstGeom>
            <a:ln>
              <a:solidFill>
                <a:srgbClr val="000000"/>
              </a:solidFill>
              <a:tailEnd type="triangle" w="med" len="med"/>
            </a:ln>
          </p:spPr>
        </p:sp>
        <p:sp>
          <p:nvSpPr>
            <p:cNvPr id="224" name="Line 22"/>
            <p:cNvSpPr/>
            <p:nvPr/>
          </p:nvSpPr>
          <p:spPr>
            <a:xfrm>
              <a:off x="6984000" y="2664000"/>
              <a:ext cx="216000" cy="288000"/>
            </a:xfrm>
            <a:prstGeom prst="line">
              <a:avLst/>
            </a:prstGeom>
            <a:ln>
              <a:solidFill>
                <a:srgbClr val="000000"/>
              </a:solidFill>
              <a:tailEnd type="triangle" w="med" len="med"/>
            </a:ln>
          </p:spPr>
        </p:sp>
        <p:sp>
          <p:nvSpPr>
            <p:cNvPr id="225" name="Line 23"/>
            <p:cNvSpPr/>
            <p:nvPr/>
          </p:nvSpPr>
          <p:spPr>
            <a:xfrm flipV="1">
              <a:off x="6048000" y="3096000"/>
              <a:ext cx="1080000" cy="288000"/>
            </a:xfrm>
            <a:prstGeom prst="line">
              <a:avLst/>
            </a:prstGeom>
            <a:ln>
              <a:solidFill>
                <a:srgbClr val="000000"/>
              </a:solidFill>
              <a:tailEnd type="triangle" w="med" len="med"/>
            </a:ln>
          </p:spPr>
        </p:sp>
      </p:grpSp>
      <p:pic>
        <p:nvPicPr>
          <p:cNvPr id="244" name="Picture 243"/>
          <p:cNvPicPr/>
          <p:nvPr/>
        </p:nvPicPr>
        <p:blipFill>
          <a:blip r:embed="rId2"/>
          <a:stretch>
            <a:fillRect/>
          </a:stretch>
        </p:blipFill>
        <p:spPr>
          <a:xfrm>
            <a:off x="792000" y="1656000"/>
            <a:ext cx="3384000" cy="2906640"/>
          </a:xfrm>
          <a:prstGeom prst="rect">
            <a:avLst/>
          </a:prstGeom>
          <a:ln>
            <a:noFill/>
          </a:ln>
        </p:spPr>
      </p:pic>
      <p:sp>
        <p:nvSpPr>
          <p:cNvPr id="44" name="TextShape 9"/>
          <p:cNvSpPr txBox="1"/>
          <p:nvPr/>
        </p:nvSpPr>
        <p:spPr>
          <a:xfrm>
            <a:off x="2067120" y="216000"/>
            <a:ext cx="5565240" cy="792000"/>
          </a:xfrm>
          <a:prstGeom prst="rect">
            <a:avLst/>
          </a:prstGeom>
        </p:spPr>
        <p:txBody>
          <a:bodyPr wrap="none" lIns="90000" tIns="46800" rIns="90000" bIns="46800" anchor="ctr"/>
          <a:lstStyle/>
          <a:p>
            <a:pPr algn="ctr"/>
            <a:r>
              <a:rPr lang="en-US" sz="3200" dirty="0" smtClean="0">
                <a:latin typeface="+mj-lt"/>
              </a:rPr>
              <a:t>Simplicity</a:t>
            </a:r>
            <a:endParaRPr lang="en-US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814402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/>
          </p:nvPr>
        </p:nvSpPr>
        <p:spPr>
          <a:xfrm>
            <a:off x="2782787" y="179131"/>
            <a:ext cx="3572567" cy="656268"/>
          </a:xfrm>
        </p:spPr>
        <p:txBody>
          <a:bodyPr/>
          <a:lstStyle/>
          <a:p>
            <a:r>
              <a:rPr lang="lv-LV" sz="3200" dirty="0">
                <a:ea typeface="+mn-ea"/>
                <a:cs typeface="+mn-cs"/>
              </a:rPr>
              <a:t>TOC </a:t>
            </a:r>
            <a:r>
              <a:rPr lang="lv-LV" sz="3200" dirty="0" err="1">
                <a:ea typeface="+mn-ea"/>
                <a:cs typeface="+mn-cs"/>
              </a:rPr>
              <a:t>based</a:t>
            </a:r>
            <a:r>
              <a:rPr lang="lv-LV" sz="3200" dirty="0">
                <a:ea typeface="+mn-ea"/>
                <a:cs typeface="+mn-cs"/>
              </a:rPr>
              <a:t> </a:t>
            </a:r>
            <a:r>
              <a:rPr lang="lv-LV" sz="3200" dirty="0" err="1">
                <a:ea typeface="+mn-ea"/>
                <a:cs typeface="+mn-cs"/>
              </a:rPr>
              <a:t>strategy</a:t>
            </a:r>
            <a:endParaRPr lang="en-US" sz="3200" dirty="0">
              <a:ea typeface="+mn-ea"/>
              <a:cs typeface="+mn-cs"/>
            </a:endParaRPr>
          </a:p>
        </p:txBody>
      </p:sp>
      <p:grpSp>
        <p:nvGrpSpPr>
          <p:cNvPr id="43" name="Group 42"/>
          <p:cNvGrpSpPr/>
          <p:nvPr/>
        </p:nvGrpSpPr>
        <p:grpSpPr>
          <a:xfrm>
            <a:off x="2647341" y="2287308"/>
            <a:ext cx="3253998" cy="2093053"/>
            <a:chOff x="2247900" y="2292968"/>
            <a:chExt cx="3253998" cy="2093053"/>
          </a:xfrm>
        </p:grpSpPr>
        <p:grpSp>
          <p:nvGrpSpPr>
            <p:cNvPr id="34" name="Group 33"/>
            <p:cNvGrpSpPr/>
            <p:nvPr/>
          </p:nvGrpSpPr>
          <p:grpSpPr>
            <a:xfrm>
              <a:off x="2247900" y="2292968"/>
              <a:ext cx="693060" cy="1453963"/>
              <a:chOff x="2321357" y="2292968"/>
              <a:chExt cx="625475" cy="993775"/>
            </a:xfrm>
          </p:grpSpPr>
          <p:sp>
            <p:nvSpPr>
              <p:cNvPr id="20" name="Freeform 18"/>
              <p:cNvSpPr>
                <a:spLocks/>
              </p:cNvSpPr>
              <p:nvPr/>
            </p:nvSpPr>
            <p:spPr bwMode="auto">
              <a:xfrm>
                <a:off x="2399144" y="2418381"/>
                <a:ext cx="473075" cy="738188"/>
              </a:xfrm>
              <a:custGeom>
                <a:avLst/>
                <a:gdLst>
                  <a:gd name="T0" fmla="*/ 285 w 298"/>
                  <a:gd name="T1" fmla="*/ 0 h 465"/>
                  <a:gd name="T2" fmla="*/ 291 w 298"/>
                  <a:gd name="T3" fmla="*/ 4 h 465"/>
                  <a:gd name="T4" fmla="*/ 298 w 298"/>
                  <a:gd name="T5" fmla="*/ 8 h 465"/>
                  <a:gd name="T6" fmla="*/ 13 w 298"/>
                  <a:gd name="T7" fmla="*/ 465 h 465"/>
                  <a:gd name="T8" fmla="*/ 6 w 298"/>
                  <a:gd name="T9" fmla="*/ 461 h 465"/>
                  <a:gd name="T10" fmla="*/ 0 w 298"/>
                  <a:gd name="T11" fmla="*/ 457 h 465"/>
                  <a:gd name="T12" fmla="*/ 285 w 298"/>
                  <a:gd name="T13" fmla="*/ 0 h 4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8" h="465">
                    <a:moveTo>
                      <a:pt x="285" y="0"/>
                    </a:moveTo>
                    <a:lnTo>
                      <a:pt x="291" y="4"/>
                    </a:lnTo>
                    <a:lnTo>
                      <a:pt x="298" y="8"/>
                    </a:lnTo>
                    <a:lnTo>
                      <a:pt x="13" y="465"/>
                    </a:lnTo>
                    <a:lnTo>
                      <a:pt x="6" y="461"/>
                    </a:lnTo>
                    <a:lnTo>
                      <a:pt x="0" y="457"/>
                    </a:lnTo>
                    <a:lnTo>
                      <a:pt x="285" y="0"/>
                    </a:lnTo>
                    <a:close/>
                  </a:path>
                </a:pathLst>
              </a:custGeom>
              <a:solidFill>
                <a:srgbClr val="8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" name="Freeform 19"/>
              <p:cNvSpPr>
                <a:spLocks/>
              </p:cNvSpPr>
              <p:nvPr/>
            </p:nvSpPr>
            <p:spPr bwMode="auto">
              <a:xfrm>
                <a:off x="2827769" y="2292968"/>
                <a:ext cx="119063" cy="153988"/>
              </a:xfrm>
              <a:custGeom>
                <a:avLst/>
                <a:gdLst>
                  <a:gd name="T0" fmla="*/ 44 w 75"/>
                  <a:gd name="T1" fmla="*/ 94 h 97"/>
                  <a:gd name="T2" fmla="*/ 74 w 75"/>
                  <a:gd name="T3" fmla="*/ 7 h 97"/>
                  <a:gd name="T4" fmla="*/ 75 w 75"/>
                  <a:gd name="T5" fmla="*/ 6 h 97"/>
                  <a:gd name="T6" fmla="*/ 75 w 75"/>
                  <a:gd name="T7" fmla="*/ 4 h 97"/>
                  <a:gd name="T8" fmla="*/ 74 w 75"/>
                  <a:gd name="T9" fmla="*/ 2 h 97"/>
                  <a:gd name="T10" fmla="*/ 73 w 75"/>
                  <a:gd name="T11" fmla="*/ 1 h 97"/>
                  <a:gd name="T12" fmla="*/ 71 w 75"/>
                  <a:gd name="T13" fmla="*/ 0 h 97"/>
                  <a:gd name="T14" fmla="*/ 69 w 75"/>
                  <a:gd name="T15" fmla="*/ 0 h 97"/>
                  <a:gd name="T16" fmla="*/ 67 w 75"/>
                  <a:gd name="T17" fmla="*/ 1 h 97"/>
                  <a:gd name="T18" fmla="*/ 66 w 75"/>
                  <a:gd name="T19" fmla="*/ 2 h 97"/>
                  <a:gd name="T20" fmla="*/ 1 w 75"/>
                  <a:gd name="T21" fmla="*/ 68 h 97"/>
                  <a:gd name="T22" fmla="*/ 1 w 75"/>
                  <a:gd name="T23" fmla="*/ 68 h 97"/>
                  <a:gd name="T24" fmla="*/ 1 w 75"/>
                  <a:gd name="T25" fmla="*/ 68 h 97"/>
                  <a:gd name="T26" fmla="*/ 0 w 75"/>
                  <a:gd name="T27" fmla="*/ 70 h 97"/>
                  <a:gd name="T28" fmla="*/ 0 w 75"/>
                  <a:gd name="T29" fmla="*/ 72 h 97"/>
                  <a:gd name="T30" fmla="*/ 1 w 75"/>
                  <a:gd name="T31" fmla="*/ 74 h 97"/>
                  <a:gd name="T32" fmla="*/ 3 w 75"/>
                  <a:gd name="T33" fmla="*/ 75 h 97"/>
                  <a:gd name="T34" fmla="*/ 37 w 75"/>
                  <a:gd name="T35" fmla="*/ 96 h 97"/>
                  <a:gd name="T36" fmla="*/ 39 w 75"/>
                  <a:gd name="T37" fmla="*/ 97 h 97"/>
                  <a:gd name="T38" fmla="*/ 41 w 75"/>
                  <a:gd name="T39" fmla="*/ 97 h 97"/>
                  <a:gd name="T40" fmla="*/ 42 w 75"/>
                  <a:gd name="T41" fmla="*/ 96 h 97"/>
                  <a:gd name="T42" fmla="*/ 44 w 75"/>
                  <a:gd name="T43" fmla="*/ 95 h 97"/>
                  <a:gd name="T44" fmla="*/ 44 w 75"/>
                  <a:gd name="T45" fmla="*/ 94 h 97"/>
                  <a:gd name="T46" fmla="*/ 44 w 75"/>
                  <a:gd name="T47" fmla="*/ 94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5" h="97">
                    <a:moveTo>
                      <a:pt x="44" y="94"/>
                    </a:moveTo>
                    <a:lnTo>
                      <a:pt x="74" y="7"/>
                    </a:lnTo>
                    <a:lnTo>
                      <a:pt x="75" y="6"/>
                    </a:lnTo>
                    <a:lnTo>
                      <a:pt x="75" y="4"/>
                    </a:lnTo>
                    <a:lnTo>
                      <a:pt x="74" y="2"/>
                    </a:lnTo>
                    <a:lnTo>
                      <a:pt x="73" y="1"/>
                    </a:lnTo>
                    <a:lnTo>
                      <a:pt x="71" y="0"/>
                    </a:lnTo>
                    <a:lnTo>
                      <a:pt x="69" y="0"/>
                    </a:lnTo>
                    <a:lnTo>
                      <a:pt x="67" y="1"/>
                    </a:lnTo>
                    <a:lnTo>
                      <a:pt x="66" y="2"/>
                    </a:lnTo>
                    <a:lnTo>
                      <a:pt x="1" y="68"/>
                    </a:lnTo>
                    <a:lnTo>
                      <a:pt x="1" y="68"/>
                    </a:lnTo>
                    <a:lnTo>
                      <a:pt x="1" y="68"/>
                    </a:lnTo>
                    <a:lnTo>
                      <a:pt x="0" y="70"/>
                    </a:lnTo>
                    <a:lnTo>
                      <a:pt x="0" y="72"/>
                    </a:lnTo>
                    <a:lnTo>
                      <a:pt x="1" y="74"/>
                    </a:lnTo>
                    <a:lnTo>
                      <a:pt x="3" y="75"/>
                    </a:lnTo>
                    <a:lnTo>
                      <a:pt x="37" y="96"/>
                    </a:lnTo>
                    <a:lnTo>
                      <a:pt x="39" y="97"/>
                    </a:lnTo>
                    <a:lnTo>
                      <a:pt x="41" y="97"/>
                    </a:lnTo>
                    <a:lnTo>
                      <a:pt x="42" y="96"/>
                    </a:lnTo>
                    <a:lnTo>
                      <a:pt x="44" y="95"/>
                    </a:lnTo>
                    <a:lnTo>
                      <a:pt x="44" y="94"/>
                    </a:lnTo>
                    <a:lnTo>
                      <a:pt x="44" y="94"/>
                    </a:lnTo>
                    <a:close/>
                  </a:path>
                </a:pathLst>
              </a:custGeom>
              <a:solidFill>
                <a:srgbClr val="8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" name="Freeform 20"/>
              <p:cNvSpPr>
                <a:spLocks/>
              </p:cNvSpPr>
              <p:nvPr/>
            </p:nvSpPr>
            <p:spPr bwMode="auto">
              <a:xfrm>
                <a:off x="2321357" y="3127993"/>
                <a:ext cx="122238" cy="158750"/>
              </a:xfrm>
              <a:custGeom>
                <a:avLst/>
                <a:gdLst>
                  <a:gd name="T0" fmla="*/ 32 w 77"/>
                  <a:gd name="T1" fmla="*/ 3 h 100"/>
                  <a:gd name="T2" fmla="*/ 1 w 77"/>
                  <a:gd name="T3" fmla="*/ 93 h 100"/>
                  <a:gd name="T4" fmla="*/ 0 w 77"/>
                  <a:gd name="T5" fmla="*/ 94 h 100"/>
                  <a:gd name="T6" fmla="*/ 0 w 77"/>
                  <a:gd name="T7" fmla="*/ 96 h 100"/>
                  <a:gd name="T8" fmla="*/ 1 w 77"/>
                  <a:gd name="T9" fmla="*/ 98 h 100"/>
                  <a:gd name="T10" fmla="*/ 2 w 77"/>
                  <a:gd name="T11" fmla="*/ 100 h 100"/>
                  <a:gd name="T12" fmla="*/ 4 w 77"/>
                  <a:gd name="T13" fmla="*/ 100 h 100"/>
                  <a:gd name="T14" fmla="*/ 6 w 77"/>
                  <a:gd name="T15" fmla="*/ 100 h 100"/>
                  <a:gd name="T16" fmla="*/ 8 w 77"/>
                  <a:gd name="T17" fmla="*/ 99 h 100"/>
                  <a:gd name="T18" fmla="*/ 9 w 77"/>
                  <a:gd name="T19" fmla="*/ 98 h 100"/>
                  <a:gd name="T20" fmla="*/ 76 w 77"/>
                  <a:gd name="T21" fmla="*/ 30 h 100"/>
                  <a:gd name="T22" fmla="*/ 76 w 77"/>
                  <a:gd name="T23" fmla="*/ 30 h 100"/>
                  <a:gd name="T24" fmla="*/ 77 w 77"/>
                  <a:gd name="T25" fmla="*/ 30 h 100"/>
                  <a:gd name="T26" fmla="*/ 77 w 77"/>
                  <a:gd name="T27" fmla="*/ 28 h 100"/>
                  <a:gd name="T28" fmla="*/ 77 w 77"/>
                  <a:gd name="T29" fmla="*/ 26 h 100"/>
                  <a:gd name="T30" fmla="*/ 76 w 77"/>
                  <a:gd name="T31" fmla="*/ 24 h 100"/>
                  <a:gd name="T32" fmla="*/ 75 w 77"/>
                  <a:gd name="T33" fmla="*/ 22 h 100"/>
                  <a:gd name="T34" fmla="*/ 40 w 77"/>
                  <a:gd name="T35" fmla="*/ 0 h 100"/>
                  <a:gd name="T36" fmla="*/ 38 w 77"/>
                  <a:gd name="T37" fmla="*/ 0 h 100"/>
                  <a:gd name="T38" fmla="*/ 36 w 77"/>
                  <a:gd name="T39" fmla="*/ 0 h 100"/>
                  <a:gd name="T40" fmla="*/ 34 w 77"/>
                  <a:gd name="T41" fmla="*/ 1 h 100"/>
                  <a:gd name="T42" fmla="*/ 32 w 77"/>
                  <a:gd name="T43" fmla="*/ 2 h 100"/>
                  <a:gd name="T44" fmla="*/ 32 w 77"/>
                  <a:gd name="T45" fmla="*/ 2 h 100"/>
                  <a:gd name="T46" fmla="*/ 32 w 77"/>
                  <a:gd name="T47" fmla="*/ 3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7" h="100">
                    <a:moveTo>
                      <a:pt x="32" y="3"/>
                    </a:moveTo>
                    <a:lnTo>
                      <a:pt x="1" y="93"/>
                    </a:lnTo>
                    <a:lnTo>
                      <a:pt x="0" y="94"/>
                    </a:lnTo>
                    <a:lnTo>
                      <a:pt x="0" y="96"/>
                    </a:lnTo>
                    <a:lnTo>
                      <a:pt x="1" y="98"/>
                    </a:lnTo>
                    <a:lnTo>
                      <a:pt x="2" y="100"/>
                    </a:lnTo>
                    <a:lnTo>
                      <a:pt x="4" y="100"/>
                    </a:lnTo>
                    <a:lnTo>
                      <a:pt x="6" y="100"/>
                    </a:lnTo>
                    <a:lnTo>
                      <a:pt x="8" y="99"/>
                    </a:lnTo>
                    <a:lnTo>
                      <a:pt x="9" y="98"/>
                    </a:lnTo>
                    <a:lnTo>
                      <a:pt x="76" y="30"/>
                    </a:lnTo>
                    <a:lnTo>
                      <a:pt x="76" y="30"/>
                    </a:lnTo>
                    <a:lnTo>
                      <a:pt x="77" y="30"/>
                    </a:lnTo>
                    <a:lnTo>
                      <a:pt x="77" y="28"/>
                    </a:lnTo>
                    <a:lnTo>
                      <a:pt x="77" y="26"/>
                    </a:lnTo>
                    <a:lnTo>
                      <a:pt x="76" y="24"/>
                    </a:lnTo>
                    <a:lnTo>
                      <a:pt x="75" y="22"/>
                    </a:lnTo>
                    <a:lnTo>
                      <a:pt x="40" y="0"/>
                    </a:lnTo>
                    <a:lnTo>
                      <a:pt x="38" y="0"/>
                    </a:lnTo>
                    <a:lnTo>
                      <a:pt x="36" y="0"/>
                    </a:lnTo>
                    <a:lnTo>
                      <a:pt x="34" y="1"/>
                    </a:lnTo>
                    <a:lnTo>
                      <a:pt x="32" y="2"/>
                    </a:lnTo>
                    <a:lnTo>
                      <a:pt x="32" y="2"/>
                    </a:lnTo>
                    <a:lnTo>
                      <a:pt x="32" y="3"/>
                    </a:lnTo>
                    <a:close/>
                  </a:path>
                </a:pathLst>
              </a:custGeom>
              <a:solidFill>
                <a:srgbClr val="8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37" name="Group 36"/>
            <p:cNvGrpSpPr/>
            <p:nvPr/>
          </p:nvGrpSpPr>
          <p:grpSpPr>
            <a:xfrm>
              <a:off x="3195274" y="4285283"/>
              <a:ext cx="1591327" cy="100738"/>
              <a:chOff x="3275444" y="4048743"/>
              <a:chExt cx="1316038" cy="82550"/>
            </a:xfrm>
          </p:grpSpPr>
          <p:sp>
            <p:nvSpPr>
              <p:cNvPr id="23" name="Freeform 21"/>
              <p:cNvSpPr>
                <a:spLocks/>
              </p:cNvSpPr>
              <p:nvPr/>
            </p:nvSpPr>
            <p:spPr bwMode="auto">
              <a:xfrm>
                <a:off x="3435782" y="4078906"/>
                <a:ext cx="1000125" cy="22225"/>
              </a:xfrm>
              <a:custGeom>
                <a:avLst/>
                <a:gdLst>
                  <a:gd name="T0" fmla="*/ 630 w 630"/>
                  <a:gd name="T1" fmla="*/ 0 h 14"/>
                  <a:gd name="T2" fmla="*/ 630 w 630"/>
                  <a:gd name="T3" fmla="*/ 7 h 14"/>
                  <a:gd name="T4" fmla="*/ 630 w 630"/>
                  <a:gd name="T5" fmla="*/ 14 h 14"/>
                  <a:gd name="T6" fmla="*/ 0 w 630"/>
                  <a:gd name="T7" fmla="*/ 14 h 14"/>
                  <a:gd name="T8" fmla="*/ 0 w 630"/>
                  <a:gd name="T9" fmla="*/ 7 h 14"/>
                  <a:gd name="T10" fmla="*/ 0 w 630"/>
                  <a:gd name="T11" fmla="*/ 0 h 14"/>
                  <a:gd name="T12" fmla="*/ 630 w 630"/>
                  <a:gd name="T13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30" h="14">
                    <a:moveTo>
                      <a:pt x="630" y="0"/>
                    </a:moveTo>
                    <a:lnTo>
                      <a:pt x="630" y="7"/>
                    </a:lnTo>
                    <a:lnTo>
                      <a:pt x="630" y="14"/>
                    </a:lnTo>
                    <a:lnTo>
                      <a:pt x="0" y="14"/>
                    </a:lnTo>
                    <a:lnTo>
                      <a:pt x="0" y="7"/>
                    </a:lnTo>
                    <a:lnTo>
                      <a:pt x="0" y="0"/>
                    </a:lnTo>
                    <a:lnTo>
                      <a:pt x="630" y="0"/>
                    </a:lnTo>
                    <a:close/>
                  </a:path>
                </a:pathLst>
              </a:custGeom>
              <a:solidFill>
                <a:srgbClr val="8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4" name="Freeform 22"/>
              <p:cNvSpPr>
                <a:spLocks/>
              </p:cNvSpPr>
              <p:nvPr/>
            </p:nvSpPr>
            <p:spPr bwMode="auto">
              <a:xfrm>
                <a:off x="4431144" y="4050331"/>
                <a:ext cx="160338" cy="79375"/>
              </a:xfrm>
              <a:custGeom>
                <a:avLst/>
                <a:gdLst>
                  <a:gd name="T0" fmla="*/ 6 w 101"/>
                  <a:gd name="T1" fmla="*/ 50 h 50"/>
                  <a:gd name="T2" fmla="*/ 96 w 101"/>
                  <a:gd name="T3" fmla="*/ 30 h 50"/>
                  <a:gd name="T4" fmla="*/ 97 w 101"/>
                  <a:gd name="T5" fmla="*/ 30 h 50"/>
                  <a:gd name="T6" fmla="*/ 99 w 101"/>
                  <a:gd name="T7" fmla="*/ 28 h 50"/>
                  <a:gd name="T8" fmla="*/ 100 w 101"/>
                  <a:gd name="T9" fmla="*/ 27 h 50"/>
                  <a:gd name="T10" fmla="*/ 101 w 101"/>
                  <a:gd name="T11" fmla="*/ 25 h 50"/>
                  <a:gd name="T12" fmla="*/ 100 w 101"/>
                  <a:gd name="T13" fmla="*/ 23 h 50"/>
                  <a:gd name="T14" fmla="*/ 99 w 101"/>
                  <a:gd name="T15" fmla="*/ 21 h 50"/>
                  <a:gd name="T16" fmla="*/ 97 w 101"/>
                  <a:gd name="T17" fmla="*/ 20 h 50"/>
                  <a:gd name="T18" fmla="*/ 96 w 101"/>
                  <a:gd name="T19" fmla="*/ 20 h 50"/>
                  <a:gd name="T20" fmla="*/ 6 w 101"/>
                  <a:gd name="T21" fmla="*/ 0 h 50"/>
                  <a:gd name="T22" fmla="*/ 5 w 101"/>
                  <a:gd name="T23" fmla="*/ 0 h 50"/>
                  <a:gd name="T24" fmla="*/ 5 w 101"/>
                  <a:gd name="T25" fmla="*/ 0 h 50"/>
                  <a:gd name="T26" fmla="*/ 3 w 101"/>
                  <a:gd name="T27" fmla="*/ 0 h 50"/>
                  <a:gd name="T28" fmla="*/ 1 w 101"/>
                  <a:gd name="T29" fmla="*/ 1 h 50"/>
                  <a:gd name="T30" fmla="*/ 0 w 101"/>
                  <a:gd name="T31" fmla="*/ 3 h 50"/>
                  <a:gd name="T32" fmla="*/ 0 w 101"/>
                  <a:gd name="T33" fmla="*/ 5 h 50"/>
                  <a:gd name="T34" fmla="*/ 0 w 101"/>
                  <a:gd name="T35" fmla="*/ 45 h 50"/>
                  <a:gd name="T36" fmla="*/ 0 w 101"/>
                  <a:gd name="T37" fmla="*/ 47 h 50"/>
                  <a:gd name="T38" fmla="*/ 1 w 101"/>
                  <a:gd name="T39" fmla="*/ 49 h 50"/>
                  <a:gd name="T40" fmla="*/ 3 w 101"/>
                  <a:gd name="T41" fmla="*/ 50 h 50"/>
                  <a:gd name="T42" fmla="*/ 5 w 101"/>
                  <a:gd name="T43" fmla="*/ 50 h 50"/>
                  <a:gd name="T44" fmla="*/ 5 w 101"/>
                  <a:gd name="T45" fmla="*/ 50 h 50"/>
                  <a:gd name="T46" fmla="*/ 6 w 101"/>
                  <a:gd name="T47" fmla="*/ 5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01" h="50">
                    <a:moveTo>
                      <a:pt x="6" y="50"/>
                    </a:moveTo>
                    <a:lnTo>
                      <a:pt x="96" y="30"/>
                    </a:lnTo>
                    <a:lnTo>
                      <a:pt x="97" y="30"/>
                    </a:lnTo>
                    <a:lnTo>
                      <a:pt x="99" y="28"/>
                    </a:lnTo>
                    <a:lnTo>
                      <a:pt x="100" y="27"/>
                    </a:lnTo>
                    <a:lnTo>
                      <a:pt x="101" y="25"/>
                    </a:lnTo>
                    <a:lnTo>
                      <a:pt x="100" y="23"/>
                    </a:lnTo>
                    <a:lnTo>
                      <a:pt x="99" y="21"/>
                    </a:lnTo>
                    <a:lnTo>
                      <a:pt x="97" y="20"/>
                    </a:lnTo>
                    <a:lnTo>
                      <a:pt x="96" y="20"/>
                    </a:lnTo>
                    <a:lnTo>
                      <a:pt x="6" y="0"/>
                    </a:lnTo>
                    <a:lnTo>
                      <a:pt x="5" y="0"/>
                    </a:lnTo>
                    <a:lnTo>
                      <a:pt x="5" y="0"/>
                    </a:lnTo>
                    <a:lnTo>
                      <a:pt x="3" y="0"/>
                    </a:lnTo>
                    <a:lnTo>
                      <a:pt x="1" y="1"/>
                    </a:lnTo>
                    <a:lnTo>
                      <a:pt x="0" y="3"/>
                    </a:lnTo>
                    <a:lnTo>
                      <a:pt x="0" y="5"/>
                    </a:lnTo>
                    <a:lnTo>
                      <a:pt x="0" y="45"/>
                    </a:lnTo>
                    <a:lnTo>
                      <a:pt x="0" y="47"/>
                    </a:lnTo>
                    <a:lnTo>
                      <a:pt x="1" y="49"/>
                    </a:lnTo>
                    <a:lnTo>
                      <a:pt x="3" y="50"/>
                    </a:lnTo>
                    <a:lnTo>
                      <a:pt x="5" y="50"/>
                    </a:lnTo>
                    <a:lnTo>
                      <a:pt x="5" y="50"/>
                    </a:lnTo>
                    <a:lnTo>
                      <a:pt x="6" y="50"/>
                    </a:lnTo>
                    <a:close/>
                  </a:path>
                </a:pathLst>
              </a:custGeom>
              <a:solidFill>
                <a:srgbClr val="8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5" name="Freeform 23"/>
              <p:cNvSpPr>
                <a:spLocks/>
              </p:cNvSpPr>
              <p:nvPr/>
            </p:nvSpPr>
            <p:spPr bwMode="auto">
              <a:xfrm>
                <a:off x="3275444" y="4048743"/>
                <a:ext cx="165100" cy="82550"/>
              </a:xfrm>
              <a:custGeom>
                <a:avLst/>
                <a:gdLst>
                  <a:gd name="T0" fmla="*/ 98 w 104"/>
                  <a:gd name="T1" fmla="*/ 0 h 52"/>
                  <a:gd name="T2" fmla="*/ 5 w 104"/>
                  <a:gd name="T3" fmla="*/ 20 h 52"/>
                  <a:gd name="T4" fmla="*/ 3 w 104"/>
                  <a:gd name="T5" fmla="*/ 21 h 52"/>
                  <a:gd name="T6" fmla="*/ 1 w 104"/>
                  <a:gd name="T7" fmla="*/ 22 h 52"/>
                  <a:gd name="T8" fmla="*/ 0 w 104"/>
                  <a:gd name="T9" fmla="*/ 24 h 52"/>
                  <a:gd name="T10" fmla="*/ 0 w 104"/>
                  <a:gd name="T11" fmla="*/ 26 h 52"/>
                  <a:gd name="T12" fmla="*/ 0 w 104"/>
                  <a:gd name="T13" fmla="*/ 27 h 52"/>
                  <a:gd name="T14" fmla="*/ 1 w 104"/>
                  <a:gd name="T15" fmla="*/ 29 h 52"/>
                  <a:gd name="T16" fmla="*/ 3 w 104"/>
                  <a:gd name="T17" fmla="*/ 31 h 52"/>
                  <a:gd name="T18" fmla="*/ 5 w 104"/>
                  <a:gd name="T19" fmla="*/ 31 h 52"/>
                  <a:gd name="T20" fmla="*/ 98 w 104"/>
                  <a:gd name="T21" fmla="*/ 52 h 52"/>
                  <a:gd name="T22" fmla="*/ 99 w 104"/>
                  <a:gd name="T23" fmla="*/ 52 h 52"/>
                  <a:gd name="T24" fmla="*/ 99 w 104"/>
                  <a:gd name="T25" fmla="*/ 52 h 52"/>
                  <a:gd name="T26" fmla="*/ 101 w 104"/>
                  <a:gd name="T27" fmla="*/ 51 h 52"/>
                  <a:gd name="T28" fmla="*/ 103 w 104"/>
                  <a:gd name="T29" fmla="*/ 50 h 52"/>
                  <a:gd name="T30" fmla="*/ 104 w 104"/>
                  <a:gd name="T31" fmla="*/ 48 h 52"/>
                  <a:gd name="T32" fmla="*/ 104 w 104"/>
                  <a:gd name="T33" fmla="*/ 46 h 52"/>
                  <a:gd name="T34" fmla="*/ 104 w 104"/>
                  <a:gd name="T35" fmla="*/ 5 h 52"/>
                  <a:gd name="T36" fmla="*/ 104 w 104"/>
                  <a:gd name="T37" fmla="*/ 3 h 52"/>
                  <a:gd name="T38" fmla="*/ 103 w 104"/>
                  <a:gd name="T39" fmla="*/ 1 h 52"/>
                  <a:gd name="T40" fmla="*/ 101 w 104"/>
                  <a:gd name="T41" fmla="*/ 0 h 52"/>
                  <a:gd name="T42" fmla="*/ 99 w 104"/>
                  <a:gd name="T43" fmla="*/ 0 h 52"/>
                  <a:gd name="T44" fmla="*/ 99 w 104"/>
                  <a:gd name="T45" fmla="*/ 0 h 52"/>
                  <a:gd name="T46" fmla="*/ 98 w 104"/>
                  <a:gd name="T47" fmla="*/ 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04" h="52">
                    <a:moveTo>
                      <a:pt x="98" y="0"/>
                    </a:moveTo>
                    <a:lnTo>
                      <a:pt x="5" y="20"/>
                    </a:lnTo>
                    <a:lnTo>
                      <a:pt x="3" y="21"/>
                    </a:lnTo>
                    <a:lnTo>
                      <a:pt x="1" y="22"/>
                    </a:lnTo>
                    <a:lnTo>
                      <a:pt x="0" y="24"/>
                    </a:lnTo>
                    <a:lnTo>
                      <a:pt x="0" y="26"/>
                    </a:lnTo>
                    <a:lnTo>
                      <a:pt x="0" y="27"/>
                    </a:lnTo>
                    <a:lnTo>
                      <a:pt x="1" y="29"/>
                    </a:lnTo>
                    <a:lnTo>
                      <a:pt x="3" y="31"/>
                    </a:lnTo>
                    <a:lnTo>
                      <a:pt x="5" y="31"/>
                    </a:lnTo>
                    <a:lnTo>
                      <a:pt x="98" y="52"/>
                    </a:lnTo>
                    <a:lnTo>
                      <a:pt x="99" y="52"/>
                    </a:lnTo>
                    <a:lnTo>
                      <a:pt x="99" y="52"/>
                    </a:lnTo>
                    <a:lnTo>
                      <a:pt x="101" y="51"/>
                    </a:lnTo>
                    <a:lnTo>
                      <a:pt x="103" y="50"/>
                    </a:lnTo>
                    <a:lnTo>
                      <a:pt x="104" y="48"/>
                    </a:lnTo>
                    <a:lnTo>
                      <a:pt x="104" y="46"/>
                    </a:lnTo>
                    <a:lnTo>
                      <a:pt x="104" y="5"/>
                    </a:lnTo>
                    <a:lnTo>
                      <a:pt x="104" y="3"/>
                    </a:lnTo>
                    <a:lnTo>
                      <a:pt x="103" y="1"/>
                    </a:lnTo>
                    <a:lnTo>
                      <a:pt x="101" y="0"/>
                    </a:lnTo>
                    <a:lnTo>
                      <a:pt x="99" y="0"/>
                    </a:lnTo>
                    <a:lnTo>
                      <a:pt x="99" y="0"/>
                    </a:lnTo>
                    <a:lnTo>
                      <a:pt x="98" y="0"/>
                    </a:lnTo>
                    <a:close/>
                  </a:path>
                </a:pathLst>
              </a:custGeom>
              <a:solidFill>
                <a:srgbClr val="8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35" name="Group 34"/>
            <p:cNvGrpSpPr/>
            <p:nvPr/>
          </p:nvGrpSpPr>
          <p:grpSpPr>
            <a:xfrm>
              <a:off x="4851832" y="2292968"/>
              <a:ext cx="650066" cy="1453963"/>
              <a:chOff x="4851832" y="2292968"/>
              <a:chExt cx="692150" cy="995363"/>
            </a:xfrm>
          </p:grpSpPr>
          <p:sp>
            <p:nvSpPr>
              <p:cNvPr id="26" name="Freeform 24"/>
              <p:cNvSpPr>
                <a:spLocks/>
              </p:cNvSpPr>
              <p:nvPr/>
            </p:nvSpPr>
            <p:spPr bwMode="auto">
              <a:xfrm>
                <a:off x="4932794" y="2413618"/>
                <a:ext cx="527050" cy="747713"/>
              </a:xfrm>
              <a:custGeom>
                <a:avLst/>
                <a:gdLst>
                  <a:gd name="T0" fmla="*/ 0 w 332"/>
                  <a:gd name="T1" fmla="*/ 9 h 471"/>
                  <a:gd name="T2" fmla="*/ 6 w 332"/>
                  <a:gd name="T3" fmla="*/ 4 h 471"/>
                  <a:gd name="T4" fmla="*/ 12 w 332"/>
                  <a:gd name="T5" fmla="*/ 0 h 471"/>
                  <a:gd name="T6" fmla="*/ 332 w 332"/>
                  <a:gd name="T7" fmla="*/ 463 h 471"/>
                  <a:gd name="T8" fmla="*/ 326 w 332"/>
                  <a:gd name="T9" fmla="*/ 467 h 471"/>
                  <a:gd name="T10" fmla="*/ 320 w 332"/>
                  <a:gd name="T11" fmla="*/ 471 h 471"/>
                  <a:gd name="T12" fmla="*/ 0 w 332"/>
                  <a:gd name="T13" fmla="*/ 9 h 4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2" h="471">
                    <a:moveTo>
                      <a:pt x="0" y="9"/>
                    </a:moveTo>
                    <a:lnTo>
                      <a:pt x="6" y="4"/>
                    </a:lnTo>
                    <a:lnTo>
                      <a:pt x="12" y="0"/>
                    </a:lnTo>
                    <a:lnTo>
                      <a:pt x="332" y="463"/>
                    </a:lnTo>
                    <a:lnTo>
                      <a:pt x="326" y="467"/>
                    </a:lnTo>
                    <a:lnTo>
                      <a:pt x="320" y="471"/>
                    </a:lnTo>
                    <a:lnTo>
                      <a:pt x="0" y="9"/>
                    </a:lnTo>
                    <a:close/>
                  </a:path>
                </a:pathLst>
              </a:custGeom>
              <a:solidFill>
                <a:srgbClr val="8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7" name="Freeform 25"/>
              <p:cNvSpPr>
                <a:spLocks/>
              </p:cNvSpPr>
              <p:nvPr/>
            </p:nvSpPr>
            <p:spPr bwMode="auto">
              <a:xfrm>
                <a:off x="4851832" y="2292968"/>
                <a:ext cx="123825" cy="150813"/>
              </a:xfrm>
              <a:custGeom>
                <a:avLst/>
                <a:gdLst>
                  <a:gd name="T0" fmla="*/ 76 w 78"/>
                  <a:gd name="T1" fmla="*/ 64 h 95"/>
                  <a:gd name="T2" fmla="*/ 9 w 78"/>
                  <a:gd name="T3" fmla="*/ 2 h 95"/>
                  <a:gd name="T4" fmla="*/ 7 w 78"/>
                  <a:gd name="T5" fmla="*/ 1 h 95"/>
                  <a:gd name="T6" fmla="*/ 6 w 78"/>
                  <a:gd name="T7" fmla="*/ 0 h 95"/>
                  <a:gd name="T8" fmla="*/ 3 w 78"/>
                  <a:gd name="T9" fmla="*/ 0 h 95"/>
                  <a:gd name="T10" fmla="*/ 2 w 78"/>
                  <a:gd name="T11" fmla="*/ 1 h 95"/>
                  <a:gd name="T12" fmla="*/ 1 w 78"/>
                  <a:gd name="T13" fmla="*/ 2 h 95"/>
                  <a:gd name="T14" fmla="*/ 0 w 78"/>
                  <a:gd name="T15" fmla="*/ 4 h 95"/>
                  <a:gd name="T16" fmla="*/ 0 w 78"/>
                  <a:gd name="T17" fmla="*/ 6 h 95"/>
                  <a:gd name="T18" fmla="*/ 1 w 78"/>
                  <a:gd name="T19" fmla="*/ 7 h 95"/>
                  <a:gd name="T20" fmla="*/ 35 w 78"/>
                  <a:gd name="T21" fmla="*/ 92 h 95"/>
                  <a:gd name="T22" fmla="*/ 35 w 78"/>
                  <a:gd name="T23" fmla="*/ 93 h 95"/>
                  <a:gd name="T24" fmla="*/ 35 w 78"/>
                  <a:gd name="T25" fmla="*/ 93 h 95"/>
                  <a:gd name="T26" fmla="*/ 37 w 78"/>
                  <a:gd name="T27" fmla="*/ 95 h 95"/>
                  <a:gd name="T28" fmla="*/ 39 w 78"/>
                  <a:gd name="T29" fmla="*/ 95 h 95"/>
                  <a:gd name="T30" fmla="*/ 41 w 78"/>
                  <a:gd name="T31" fmla="*/ 95 h 95"/>
                  <a:gd name="T32" fmla="*/ 42 w 78"/>
                  <a:gd name="T33" fmla="*/ 95 h 95"/>
                  <a:gd name="T34" fmla="*/ 76 w 78"/>
                  <a:gd name="T35" fmla="*/ 72 h 95"/>
                  <a:gd name="T36" fmla="*/ 77 w 78"/>
                  <a:gd name="T37" fmla="*/ 70 h 95"/>
                  <a:gd name="T38" fmla="*/ 78 w 78"/>
                  <a:gd name="T39" fmla="*/ 69 h 95"/>
                  <a:gd name="T40" fmla="*/ 78 w 78"/>
                  <a:gd name="T41" fmla="*/ 66 h 95"/>
                  <a:gd name="T42" fmla="*/ 77 w 78"/>
                  <a:gd name="T43" fmla="*/ 65 h 95"/>
                  <a:gd name="T44" fmla="*/ 77 w 78"/>
                  <a:gd name="T45" fmla="*/ 65 h 95"/>
                  <a:gd name="T46" fmla="*/ 76 w 78"/>
                  <a:gd name="T47" fmla="*/ 64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8" h="95">
                    <a:moveTo>
                      <a:pt x="76" y="64"/>
                    </a:moveTo>
                    <a:lnTo>
                      <a:pt x="9" y="2"/>
                    </a:lnTo>
                    <a:lnTo>
                      <a:pt x="7" y="1"/>
                    </a:lnTo>
                    <a:lnTo>
                      <a:pt x="6" y="0"/>
                    </a:lnTo>
                    <a:lnTo>
                      <a:pt x="3" y="0"/>
                    </a:lnTo>
                    <a:lnTo>
                      <a:pt x="2" y="1"/>
                    </a:lnTo>
                    <a:lnTo>
                      <a:pt x="1" y="2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1" y="7"/>
                    </a:lnTo>
                    <a:lnTo>
                      <a:pt x="35" y="92"/>
                    </a:lnTo>
                    <a:lnTo>
                      <a:pt x="35" y="93"/>
                    </a:lnTo>
                    <a:lnTo>
                      <a:pt x="35" y="93"/>
                    </a:lnTo>
                    <a:lnTo>
                      <a:pt x="37" y="95"/>
                    </a:lnTo>
                    <a:lnTo>
                      <a:pt x="39" y="95"/>
                    </a:lnTo>
                    <a:lnTo>
                      <a:pt x="41" y="95"/>
                    </a:lnTo>
                    <a:lnTo>
                      <a:pt x="42" y="95"/>
                    </a:lnTo>
                    <a:lnTo>
                      <a:pt x="76" y="72"/>
                    </a:lnTo>
                    <a:lnTo>
                      <a:pt x="77" y="70"/>
                    </a:lnTo>
                    <a:lnTo>
                      <a:pt x="78" y="69"/>
                    </a:lnTo>
                    <a:lnTo>
                      <a:pt x="78" y="66"/>
                    </a:lnTo>
                    <a:lnTo>
                      <a:pt x="77" y="65"/>
                    </a:lnTo>
                    <a:lnTo>
                      <a:pt x="77" y="65"/>
                    </a:lnTo>
                    <a:lnTo>
                      <a:pt x="76" y="64"/>
                    </a:lnTo>
                    <a:close/>
                  </a:path>
                </a:pathLst>
              </a:custGeom>
              <a:solidFill>
                <a:srgbClr val="8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8" name="Freeform 26"/>
              <p:cNvSpPr>
                <a:spLocks/>
              </p:cNvSpPr>
              <p:nvPr/>
            </p:nvSpPr>
            <p:spPr bwMode="auto">
              <a:xfrm>
                <a:off x="5416982" y="3131168"/>
                <a:ext cx="127000" cy="157163"/>
              </a:xfrm>
              <a:custGeom>
                <a:avLst/>
                <a:gdLst>
                  <a:gd name="T0" fmla="*/ 1 w 80"/>
                  <a:gd name="T1" fmla="*/ 32 h 99"/>
                  <a:gd name="T2" fmla="*/ 71 w 80"/>
                  <a:gd name="T3" fmla="*/ 96 h 99"/>
                  <a:gd name="T4" fmla="*/ 72 w 80"/>
                  <a:gd name="T5" fmla="*/ 98 h 99"/>
                  <a:gd name="T6" fmla="*/ 74 w 80"/>
                  <a:gd name="T7" fmla="*/ 99 h 99"/>
                  <a:gd name="T8" fmla="*/ 76 w 80"/>
                  <a:gd name="T9" fmla="*/ 99 h 99"/>
                  <a:gd name="T10" fmla="*/ 78 w 80"/>
                  <a:gd name="T11" fmla="*/ 98 h 99"/>
                  <a:gd name="T12" fmla="*/ 80 w 80"/>
                  <a:gd name="T13" fmla="*/ 96 h 99"/>
                  <a:gd name="T14" fmla="*/ 80 w 80"/>
                  <a:gd name="T15" fmla="*/ 95 h 99"/>
                  <a:gd name="T16" fmla="*/ 80 w 80"/>
                  <a:gd name="T17" fmla="*/ 93 h 99"/>
                  <a:gd name="T18" fmla="*/ 80 w 80"/>
                  <a:gd name="T19" fmla="*/ 91 h 99"/>
                  <a:gd name="T20" fmla="*/ 44 w 80"/>
                  <a:gd name="T21" fmla="*/ 3 h 99"/>
                  <a:gd name="T22" fmla="*/ 44 w 80"/>
                  <a:gd name="T23" fmla="*/ 2 h 99"/>
                  <a:gd name="T24" fmla="*/ 44 w 80"/>
                  <a:gd name="T25" fmla="*/ 2 h 99"/>
                  <a:gd name="T26" fmla="*/ 42 w 80"/>
                  <a:gd name="T27" fmla="*/ 0 h 99"/>
                  <a:gd name="T28" fmla="*/ 40 w 80"/>
                  <a:gd name="T29" fmla="*/ 0 h 99"/>
                  <a:gd name="T30" fmla="*/ 38 w 80"/>
                  <a:gd name="T31" fmla="*/ 0 h 99"/>
                  <a:gd name="T32" fmla="*/ 36 w 80"/>
                  <a:gd name="T33" fmla="*/ 0 h 99"/>
                  <a:gd name="T34" fmla="*/ 2 w 80"/>
                  <a:gd name="T35" fmla="*/ 24 h 99"/>
                  <a:gd name="T36" fmla="*/ 0 w 80"/>
                  <a:gd name="T37" fmla="*/ 25 h 99"/>
                  <a:gd name="T38" fmla="*/ 0 w 80"/>
                  <a:gd name="T39" fmla="*/ 27 h 99"/>
                  <a:gd name="T40" fmla="*/ 0 w 80"/>
                  <a:gd name="T41" fmla="*/ 30 h 99"/>
                  <a:gd name="T42" fmla="*/ 0 w 80"/>
                  <a:gd name="T43" fmla="*/ 31 h 99"/>
                  <a:gd name="T44" fmla="*/ 1 w 80"/>
                  <a:gd name="T45" fmla="*/ 32 h 99"/>
                  <a:gd name="T46" fmla="*/ 1 w 80"/>
                  <a:gd name="T47" fmla="*/ 32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80" h="99">
                    <a:moveTo>
                      <a:pt x="1" y="32"/>
                    </a:moveTo>
                    <a:lnTo>
                      <a:pt x="71" y="96"/>
                    </a:lnTo>
                    <a:lnTo>
                      <a:pt x="72" y="98"/>
                    </a:lnTo>
                    <a:lnTo>
                      <a:pt x="74" y="99"/>
                    </a:lnTo>
                    <a:lnTo>
                      <a:pt x="76" y="99"/>
                    </a:lnTo>
                    <a:lnTo>
                      <a:pt x="78" y="98"/>
                    </a:lnTo>
                    <a:lnTo>
                      <a:pt x="80" y="96"/>
                    </a:lnTo>
                    <a:lnTo>
                      <a:pt x="80" y="95"/>
                    </a:lnTo>
                    <a:lnTo>
                      <a:pt x="80" y="93"/>
                    </a:lnTo>
                    <a:lnTo>
                      <a:pt x="80" y="91"/>
                    </a:lnTo>
                    <a:lnTo>
                      <a:pt x="44" y="3"/>
                    </a:lnTo>
                    <a:lnTo>
                      <a:pt x="44" y="2"/>
                    </a:lnTo>
                    <a:lnTo>
                      <a:pt x="44" y="2"/>
                    </a:lnTo>
                    <a:lnTo>
                      <a:pt x="42" y="0"/>
                    </a:lnTo>
                    <a:lnTo>
                      <a:pt x="40" y="0"/>
                    </a:lnTo>
                    <a:lnTo>
                      <a:pt x="38" y="0"/>
                    </a:lnTo>
                    <a:lnTo>
                      <a:pt x="36" y="0"/>
                    </a:lnTo>
                    <a:lnTo>
                      <a:pt x="2" y="24"/>
                    </a:lnTo>
                    <a:lnTo>
                      <a:pt x="0" y="25"/>
                    </a:lnTo>
                    <a:lnTo>
                      <a:pt x="0" y="27"/>
                    </a:lnTo>
                    <a:lnTo>
                      <a:pt x="0" y="30"/>
                    </a:lnTo>
                    <a:lnTo>
                      <a:pt x="0" y="31"/>
                    </a:lnTo>
                    <a:lnTo>
                      <a:pt x="1" y="32"/>
                    </a:lnTo>
                    <a:lnTo>
                      <a:pt x="1" y="32"/>
                    </a:lnTo>
                    <a:close/>
                  </a:path>
                </a:pathLst>
              </a:custGeom>
              <a:solidFill>
                <a:srgbClr val="8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31" name="Line 29"/>
          <p:cNvSpPr>
            <a:spLocks noChangeShapeType="1"/>
          </p:cNvSpPr>
          <p:nvPr/>
        </p:nvSpPr>
        <p:spPr bwMode="auto">
          <a:xfrm>
            <a:off x="2457882" y="2737468"/>
            <a:ext cx="0" cy="0"/>
          </a:xfrm>
          <a:prstGeom prst="line">
            <a:avLst/>
          </a:prstGeom>
          <a:noFill/>
          <a:ln w="0">
            <a:solidFill>
              <a:srgbClr val="FF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2" name="Line 30"/>
          <p:cNvSpPr>
            <a:spLocks noChangeShapeType="1"/>
          </p:cNvSpPr>
          <p:nvPr/>
        </p:nvSpPr>
        <p:spPr bwMode="auto">
          <a:xfrm>
            <a:off x="5313794" y="3934443"/>
            <a:ext cx="0" cy="0"/>
          </a:xfrm>
          <a:prstGeom prst="line">
            <a:avLst/>
          </a:prstGeom>
          <a:noFill/>
          <a:ln w="0">
            <a:solidFill>
              <a:srgbClr val="FF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0" name="Oval 39"/>
          <p:cNvSpPr/>
          <p:nvPr/>
        </p:nvSpPr>
        <p:spPr>
          <a:xfrm>
            <a:off x="5175373" y="3725773"/>
            <a:ext cx="2045776" cy="1309176"/>
          </a:xfrm>
          <a:prstGeom prst="ellipse">
            <a:avLst/>
          </a:prstGeom>
          <a:solidFill>
            <a:srgbClr val="83CA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Satisfied</a:t>
            </a:r>
            <a:r>
              <a:rPr lang="lv-LV" dirty="0" smtClean="0">
                <a:solidFill>
                  <a:schemeClr val="tx1"/>
                </a:solidFill>
              </a:rPr>
              <a:t> </a:t>
            </a:r>
            <a:r>
              <a:rPr lang="lv-LV" dirty="0" err="1" smtClean="0">
                <a:solidFill>
                  <a:schemeClr val="tx1"/>
                </a:solidFill>
              </a:rPr>
              <a:t>Customers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1" name="Oval 40"/>
          <p:cNvSpPr/>
          <p:nvPr/>
        </p:nvSpPr>
        <p:spPr>
          <a:xfrm>
            <a:off x="3281536" y="1404425"/>
            <a:ext cx="2045776" cy="1309176"/>
          </a:xfrm>
          <a:prstGeom prst="ellipse">
            <a:avLst/>
          </a:prstGeom>
          <a:solidFill>
            <a:srgbClr val="83CA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lv-LV" dirty="0" err="1" smtClean="0">
                <a:solidFill>
                  <a:schemeClr val="tx1"/>
                </a:solidFill>
              </a:rPr>
              <a:t>Profit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2" name="Oval 41"/>
          <p:cNvSpPr/>
          <p:nvPr/>
        </p:nvSpPr>
        <p:spPr>
          <a:xfrm>
            <a:off x="1530817" y="3717952"/>
            <a:ext cx="2045776" cy="1309176"/>
          </a:xfrm>
          <a:prstGeom prst="ellipse">
            <a:avLst/>
          </a:prstGeom>
          <a:solidFill>
            <a:srgbClr val="83CA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Satisfied Employees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9" name="24-Point Star 38"/>
          <p:cNvSpPr/>
          <p:nvPr/>
        </p:nvSpPr>
        <p:spPr>
          <a:xfrm>
            <a:off x="2159726" y="2542477"/>
            <a:ext cx="4432515" cy="1538086"/>
          </a:xfrm>
          <a:prstGeom prst="star24">
            <a:avLst/>
          </a:prstGeom>
          <a:solidFill>
            <a:srgbClr val="FFFF66"/>
          </a:solidFill>
          <a:ln w="9525">
            <a:solidFill>
              <a:schemeClr val="accent2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r>
              <a:rPr lang="lv-LV" sz="1600" b="1" dirty="0" err="1"/>
              <a:t>Now</a:t>
            </a:r>
            <a:r>
              <a:rPr lang="lv-LV" sz="1600" b="1" dirty="0"/>
              <a:t> </a:t>
            </a:r>
            <a:r>
              <a:rPr lang="lv-LV" sz="1600" b="1" dirty="0" err="1"/>
              <a:t>and</a:t>
            </a:r>
            <a:r>
              <a:rPr lang="lv-LV" sz="1600" b="1" dirty="0"/>
              <a:t> </a:t>
            </a:r>
            <a:r>
              <a:rPr lang="lv-LV" sz="1600" b="1" dirty="0" err="1"/>
              <a:t>in</a:t>
            </a:r>
            <a:r>
              <a:rPr lang="lv-LV" sz="1600" b="1" dirty="0"/>
              <a:t> </a:t>
            </a:r>
            <a:r>
              <a:rPr lang="lv-LV" sz="1600" b="1" dirty="0" err="1"/>
              <a:t>the</a:t>
            </a:r>
            <a:r>
              <a:rPr lang="lv-LV" sz="1600" b="1" dirty="0"/>
              <a:t> </a:t>
            </a:r>
            <a:r>
              <a:rPr lang="lv-LV" sz="1600" b="1" dirty="0" err="1"/>
              <a:t>future</a:t>
            </a:r>
            <a:r>
              <a:rPr lang="lv-LV" sz="1600" b="1" dirty="0"/>
              <a:t>!</a:t>
            </a:r>
            <a:endParaRPr lang="en-US" sz="1600" b="1" dirty="0"/>
          </a:p>
        </p:txBody>
      </p:sp>
      <p:sp>
        <p:nvSpPr>
          <p:cNvPr id="44" name="TextShape 4"/>
          <p:cNvSpPr txBox="1"/>
          <p:nvPr/>
        </p:nvSpPr>
        <p:spPr>
          <a:xfrm>
            <a:off x="2046473" y="5710440"/>
            <a:ext cx="5715000" cy="673361"/>
          </a:xfrm>
          <a:prstGeom prst="rect">
            <a:avLst/>
          </a:prstGeom>
        </p:spPr>
        <p:txBody>
          <a:bodyPr lIns="0" tIns="0" rIns="0" bIns="0" anchor="ctr"/>
          <a:lstStyle/>
          <a:p>
            <a:r>
              <a:rPr lang="en-US" sz="2400" dirty="0" smtClean="0"/>
              <a:t>Every system (business) has a Goal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630479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1" grpId="0" animBg="1"/>
      <p:bldP spid="42" grpId="0" animBg="1"/>
      <p:bldP spid="39" grpId="0" animBg="1"/>
      <p:bldP spid="44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/>
          </p:nvPr>
        </p:nvSpPr>
        <p:spPr>
          <a:xfrm>
            <a:off x="2782787" y="179131"/>
            <a:ext cx="4886096" cy="656268"/>
          </a:xfrm>
        </p:spPr>
        <p:txBody>
          <a:bodyPr/>
          <a:lstStyle/>
          <a:p>
            <a:r>
              <a:rPr lang="lv-LV" sz="3200" dirty="0">
                <a:ea typeface="+mn-ea"/>
                <a:cs typeface="+mn-cs"/>
              </a:rPr>
              <a:t>TOC </a:t>
            </a:r>
            <a:r>
              <a:rPr lang="en-US" sz="3200" dirty="0" smtClean="0">
                <a:ea typeface="+mn-ea"/>
                <a:cs typeface="+mn-cs"/>
              </a:rPr>
              <a:t>based management</a:t>
            </a:r>
            <a:endParaRPr lang="en-US" sz="3200" dirty="0">
              <a:ea typeface="+mn-ea"/>
              <a:cs typeface="+mn-cs"/>
            </a:endParaRPr>
          </a:p>
        </p:txBody>
      </p:sp>
      <p:sp>
        <p:nvSpPr>
          <p:cNvPr id="31" name="Line 29"/>
          <p:cNvSpPr>
            <a:spLocks noChangeShapeType="1"/>
          </p:cNvSpPr>
          <p:nvPr/>
        </p:nvSpPr>
        <p:spPr bwMode="auto">
          <a:xfrm>
            <a:off x="2457882" y="2737468"/>
            <a:ext cx="0" cy="0"/>
          </a:xfrm>
          <a:prstGeom prst="line">
            <a:avLst/>
          </a:prstGeom>
          <a:noFill/>
          <a:ln w="0">
            <a:solidFill>
              <a:srgbClr val="FF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2" name="Line 30"/>
          <p:cNvSpPr>
            <a:spLocks noChangeShapeType="1"/>
          </p:cNvSpPr>
          <p:nvPr/>
        </p:nvSpPr>
        <p:spPr bwMode="auto">
          <a:xfrm>
            <a:off x="5313794" y="3934443"/>
            <a:ext cx="0" cy="0"/>
          </a:xfrm>
          <a:prstGeom prst="line">
            <a:avLst/>
          </a:prstGeom>
          <a:noFill/>
          <a:ln w="0">
            <a:solidFill>
              <a:srgbClr val="FF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9" name="TextShape 4"/>
          <p:cNvSpPr txBox="1"/>
          <p:nvPr/>
        </p:nvSpPr>
        <p:spPr>
          <a:xfrm>
            <a:off x="441960" y="855647"/>
            <a:ext cx="5715000" cy="673361"/>
          </a:xfrm>
          <a:prstGeom prst="rect">
            <a:avLst/>
          </a:prstGeom>
        </p:spPr>
        <p:txBody>
          <a:bodyPr lIns="0" tIns="0" rIns="0" bIns="0" anchor="ctr"/>
          <a:lstStyle/>
          <a:p>
            <a:r>
              <a:rPr lang="en-US" sz="2400" dirty="0" smtClean="0"/>
              <a:t>Every system (business) has a Goal</a:t>
            </a:r>
            <a:endParaRPr lang="en-US" sz="2400" dirty="0"/>
          </a:p>
        </p:txBody>
      </p:sp>
      <p:pic>
        <p:nvPicPr>
          <p:cNvPr id="30" name="Picture 29"/>
          <p:cNvPicPr/>
          <p:nvPr/>
        </p:nvPicPr>
        <p:blipFill>
          <a:blip r:embed="rId2"/>
          <a:stretch>
            <a:fillRect/>
          </a:stretch>
        </p:blipFill>
        <p:spPr>
          <a:xfrm>
            <a:off x="2251494" y="2570593"/>
            <a:ext cx="4797871" cy="2475860"/>
          </a:xfrm>
          <a:prstGeom prst="rect">
            <a:avLst/>
          </a:prstGeom>
          <a:ln>
            <a:noFill/>
          </a:ln>
        </p:spPr>
      </p:pic>
      <p:sp>
        <p:nvSpPr>
          <p:cNvPr id="36" name="TextShape 4"/>
          <p:cNvSpPr txBox="1"/>
          <p:nvPr/>
        </p:nvSpPr>
        <p:spPr>
          <a:xfrm>
            <a:off x="441960" y="1430381"/>
            <a:ext cx="8702040" cy="535687"/>
          </a:xfrm>
          <a:prstGeom prst="rect">
            <a:avLst/>
          </a:prstGeom>
        </p:spPr>
        <p:txBody>
          <a:bodyPr lIns="0" tIns="0" rIns="0" bIns="0" anchor="ctr"/>
          <a:lstStyle/>
          <a:p>
            <a:r>
              <a:rPr lang="en-US" sz="2400" dirty="0" smtClean="0"/>
              <a:t>Every system transfer "row materials" to the "Goal units"</a:t>
            </a:r>
            <a:endParaRPr lang="en-US" sz="2400" dirty="0"/>
          </a:p>
        </p:txBody>
      </p:sp>
      <p:sp>
        <p:nvSpPr>
          <p:cNvPr id="38" name="TextShape 4"/>
          <p:cNvSpPr txBox="1"/>
          <p:nvPr/>
        </p:nvSpPr>
        <p:spPr>
          <a:xfrm>
            <a:off x="441960" y="1897232"/>
            <a:ext cx="5715000" cy="673361"/>
          </a:xfrm>
          <a:prstGeom prst="rect">
            <a:avLst/>
          </a:prstGeom>
        </p:spPr>
        <p:txBody>
          <a:bodyPr lIns="0" tIns="0" rIns="0" bIns="0" anchor="ctr"/>
          <a:lstStyle/>
          <a:p>
            <a:r>
              <a:rPr lang="en-US" sz="2400" dirty="0" smtClean="0"/>
              <a:t>Every system has a</a:t>
            </a:r>
            <a:r>
              <a:rPr lang="lv-LV" sz="2400" dirty="0" smtClean="0"/>
              <a:t>n </a:t>
            </a:r>
            <a:r>
              <a:rPr lang="en-US" sz="2400" dirty="0" smtClean="0"/>
              <a:t>internal "flow"</a:t>
            </a:r>
            <a:endParaRPr lang="en-US" sz="2400" dirty="0"/>
          </a:p>
        </p:txBody>
      </p:sp>
      <p:sp>
        <p:nvSpPr>
          <p:cNvPr id="44" name="TextShape 4"/>
          <p:cNvSpPr txBox="1"/>
          <p:nvPr/>
        </p:nvSpPr>
        <p:spPr>
          <a:xfrm>
            <a:off x="441960" y="5193101"/>
            <a:ext cx="8624402" cy="1181819"/>
          </a:xfrm>
          <a:prstGeom prst="rect">
            <a:avLst/>
          </a:prstGeom>
        </p:spPr>
        <p:txBody>
          <a:bodyPr lIns="0" tIns="0" rIns="0" bIns="0" anchor="ctr"/>
          <a:lstStyle/>
          <a:p>
            <a:r>
              <a:rPr lang="en-US" sz="2400" dirty="0" smtClean="0"/>
              <a:t>What is systems constraints preventing  from receiving more "Goal units"?</a:t>
            </a:r>
          </a:p>
          <a:p>
            <a:r>
              <a:rPr lang="lv-LV" sz="2400" dirty="0" smtClean="0"/>
              <a:t>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927331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7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6" grpId="0"/>
      <p:bldP spid="38" grpId="0"/>
      <p:bldP spid="4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CustomShape 1"/>
          <p:cNvSpPr/>
          <p:nvPr/>
        </p:nvSpPr>
        <p:spPr>
          <a:xfrm>
            <a:off x="457200" y="825480"/>
            <a:ext cx="8229600" cy="762120"/>
          </a:xfrm>
          <a:prstGeom prst="rect">
            <a:avLst/>
          </a:prstGeom>
          <a:noFill/>
          <a:ln>
            <a:noFill/>
          </a:ln>
        </p:spPr>
      </p:sp>
      <p:sp>
        <p:nvSpPr>
          <p:cNvPr id="197" name="CustomShape 2"/>
          <p:cNvSpPr/>
          <p:nvPr/>
        </p:nvSpPr>
        <p:spPr>
          <a:xfrm>
            <a:off x="457200" y="1600200"/>
            <a:ext cx="8229600" cy="4708440"/>
          </a:xfrm>
          <a:prstGeom prst="rect">
            <a:avLst/>
          </a:prstGeom>
          <a:noFill/>
          <a:ln>
            <a:noFill/>
          </a:ln>
        </p:spPr>
      </p:sp>
      <p:sp>
        <p:nvSpPr>
          <p:cNvPr id="199" name="TextShape 4"/>
          <p:cNvSpPr txBox="1"/>
          <p:nvPr/>
        </p:nvSpPr>
        <p:spPr>
          <a:xfrm>
            <a:off x="1654981" y="174780"/>
            <a:ext cx="6696000" cy="67068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r>
              <a:rPr lang="en-US" sz="3200" dirty="0">
                <a:solidFill>
                  <a:srgbClr val="000000"/>
                </a:solidFill>
                <a:latin typeface="+mj-lt"/>
                <a:ea typeface="Arial"/>
              </a:rPr>
              <a:t>TOC  – 5 Focusing Steps</a:t>
            </a:r>
            <a:endParaRPr dirty="0">
              <a:latin typeface="+mj-lt"/>
            </a:endParaRPr>
          </a:p>
        </p:txBody>
      </p:sp>
      <p:sp>
        <p:nvSpPr>
          <p:cNvPr id="200" name="CustomShape 5"/>
          <p:cNvSpPr/>
          <p:nvPr/>
        </p:nvSpPr>
        <p:spPr>
          <a:xfrm>
            <a:off x="609636" y="2238300"/>
            <a:ext cx="7924728" cy="3153178"/>
          </a:xfrm>
          <a:prstGeom prst="rect">
            <a:avLst/>
          </a:prstGeom>
          <a:noFill/>
          <a:ln w="9360">
            <a:solidFill>
              <a:srgbClr val="FFFFFF"/>
            </a:solidFill>
            <a:round/>
          </a:ln>
        </p:spPr>
        <p:txBody>
          <a:bodyPr lIns="90000" tIns="45000" rIns="90000" bIns="45000"/>
          <a:lstStyle/>
          <a:p>
            <a:r>
              <a:rPr lang="en-US" sz="2400" b="1" dirty="0">
                <a:ea typeface="SimSun"/>
              </a:rPr>
              <a:t>1.</a:t>
            </a:r>
            <a:r>
              <a:rPr lang="en-US" sz="2400" dirty="0">
                <a:ea typeface="SimSun"/>
              </a:rPr>
              <a:t> </a:t>
            </a:r>
            <a:r>
              <a:rPr lang="en-US" sz="2400" b="1" dirty="0">
                <a:ea typeface="SimSun"/>
              </a:rPr>
              <a:t>Identify </a:t>
            </a:r>
            <a:r>
              <a:rPr lang="en-US" sz="2400" dirty="0">
                <a:ea typeface="SimSun"/>
              </a:rPr>
              <a:t>the constraint</a:t>
            </a:r>
            <a:endParaRPr sz="2400" dirty="0"/>
          </a:p>
          <a:p>
            <a:r>
              <a:rPr lang="en-US" sz="2400" b="1" dirty="0">
                <a:ea typeface="SimSun"/>
              </a:rPr>
              <a:t>2</a:t>
            </a:r>
            <a:r>
              <a:rPr lang="en-US" sz="2400" dirty="0">
                <a:ea typeface="SimSun"/>
              </a:rPr>
              <a:t>.  Decide how to </a:t>
            </a:r>
            <a:r>
              <a:rPr lang="en-US" sz="2400" b="1" dirty="0">
                <a:ea typeface="SimSun"/>
              </a:rPr>
              <a:t>exploit</a:t>
            </a:r>
            <a:r>
              <a:rPr lang="en-US" sz="2400" dirty="0">
                <a:ea typeface="SimSun"/>
              </a:rPr>
              <a:t> the constraint  </a:t>
            </a:r>
            <a:endParaRPr sz="2400" dirty="0"/>
          </a:p>
          <a:p>
            <a:pPr>
              <a:lnSpc>
                <a:spcPct val="100000"/>
              </a:lnSpc>
            </a:pPr>
            <a:r>
              <a:rPr lang="en-US" sz="2400" b="1" dirty="0" smtClean="0">
                <a:ea typeface="SimSun"/>
              </a:rPr>
              <a:t>3.</a:t>
            </a:r>
            <a:r>
              <a:rPr lang="en-US" sz="2400" dirty="0" smtClean="0">
                <a:ea typeface="SimSun"/>
              </a:rPr>
              <a:t>  </a:t>
            </a:r>
            <a:r>
              <a:rPr lang="en-US" sz="2400" b="1" dirty="0" smtClean="0">
                <a:ea typeface="SimSun"/>
              </a:rPr>
              <a:t>Subordinate</a:t>
            </a:r>
            <a:r>
              <a:rPr lang="en-US" sz="2400" dirty="0" smtClean="0">
                <a:ea typeface="SimSun"/>
              </a:rPr>
              <a:t>/synchronize everything</a:t>
            </a:r>
            <a:endParaRPr sz="2400" dirty="0" smtClean="0"/>
          </a:p>
          <a:p>
            <a:pPr>
              <a:lnSpc>
                <a:spcPct val="100000"/>
              </a:lnSpc>
            </a:pPr>
            <a:r>
              <a:rPr lang="en-US" sz="2400" dirty="0" smtClean="0">
                <a:ea typeface="SimSun"/>
              </a:rPr>
              <a:t>     else to the constraint</a:t>
            </a:r>
            <a:endParaRPr sz="2400" dirty="0" smtClean="0"/>
          </a:p>
          <a:p>
            <a:pPr>
              <a:lnSpc>
                <a:spcPct val="100000"/>
              </a:lnSpc>
            </a:pPr>
            <a:r>
              <a:rPr lang="en-US" sz="2400" b="1" dirty="0" smtClean="0">
                <a:ea typeface="SimSun"/>
              </a:rPr>
              <a:t>4</a:t>
            </a:r>
            <a:r>
              <a:rPr lang="en-US" sz="2400" b="1" dirty="0">
                <a:ea typeface="SimSun"/>
              </a:rPr>
              <a:t>.</a:t>
            </a:r>
            <a:r>
              <a:rPr lang="en-US" sz="2400" dirty="0">
                <a:ea typeface="SimSun"/>
              </a:rPr>
              <a:t>  If needed, </a:t>
            </a:r>
            <a:r>
              <a:rPr lang="en-US" sz="2400" b="1" dirty="0">
                <a:ea typeface="SimSun"/>
              </a:rPr>
              <a:t>elevate</a:t>
            </a:r>
            <a:r>
              <a:rPr lang="en-US" sz="2400" dirty="0">
                <a:ea typeface="SimSun"/>
              </a:rPr>
              <a:t> the systems constraint</a:t>
            </a:r>
            <a:endParaRPr sz="2400" dirty="0"/>
          </a:p>
          <a:p>
            <a:pPr>
              <a:lnSpc>
                <a:spcPct val="100000"/>
              </a:lnSpc>
            </a:pPr>
            <a:r>
              <a:rPr lang="en-US" sz="2400" b="1" dirty="0">
                <a:ea typeface="SimSun"/>
              </a:rPr>
              <a:t>5.</a:t>
            </a:r>
            <a:r>
              <a:rPr lang="en-US" sz="2400" dirty="0">
                <a:ea typeface="SimSun"/>
              </a:rPr>
              <a:t> If the constraint has been broken, go back to Step one. Do not let inertia become the constraint. </a:t>
            </a:r>
            <a:endParaRPr sz="2400" dirty="0"/>
          </a:p>
        </p:txBody>
      </p:sp>
      <p:pic>
        <p:nvPicPr>
          <p:cNvPr id="201" name="Picture 200"/>
          <p:cNvPicPr/>
          <p:nvPr/>
        </p:nvPicPr>
        <p:blipFill>
          <a:blip r:embed="rId2"/>
          <a:stretch>
            <a:fillRect/>
          </a:stretch>
        </p:blipFill>
        <p:spPr>
          <a:xfrm>
            <a:off x="6238800" y="789816"/>
            <a:ext cx="2482920" cy="2440080"/>
          </a:xfrm>
          <a:prstGeom prst="rect">
            <a:avLst/>
          </a:prstGeom>
          <a:ln>
            <a:noFill/>
          </a:ln>
        </p:spPr>
      </p:pic>
      <p:sp>
        <p:nvSpPr>
          <p:cNvPr id="202" name="TextShape 6"/>
          <p:cNvSpPr txBox="1"/>
          <p:nvPr/>
        </p:nvSpPr>
        <p:spPr>
          <a:xfrm>
            <a:off x="6310800" y="3217913"/>
            <a:ext cx="2376000" cy="39564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en-US" sz="2000" dirty="0" err="1">
                <a:latin typeface="Calibri"/>
                <a:ea typeface="SimSun"/>
              </a:rPr>
              <a:t>Eliyahu</a:t>
            </a:r>
            <a:r>
              <a:rPr lang="en-US" sz="2000" dirty="0">
                <a:latin typeface="Calibri"/>
                <a:ea typeface="SimSun"/>
              </a:rPr>
              <a:t> </a:t>
            </a:r>
            <a:r>
              <a:rPr lang="en-US" sz="2000" dirty="0" err="1">
                <a:latin typeface="Calibri"/>
                <a:ea typeface="SimSun"/>
              </a:rPr>
              <a:t>Goldratt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713651397"/>
      </p:ext>
    </p:extLst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TextShape 1"/>
          <p:cNvSpPr txBox="1"/>
          <p:nvPr/>
        </p:nvSpPr>
        <p:spPr>
          <a:xfrm>
            <a:off x="0" y="1307880"/>
            <a:ext cx="2592000" cy="453420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r>
              <a:rPr lang="en-US" sz="1600" b="1" dirty="0">
                <a:ea typeface="Verdana"/>
              </a:rPr>
              <a:t>Traditional</a:t>
            </a:r>
            <a:endParaRPr sz="1600" b="1" dirty="0"/>
          </a:p>
          <a:p>
            <a:r>
              <a:rPr lang="en-US" sz="1500" dirty="0">
                <a:ea typeface="Verdana"/>
              </a:rPr>
              <a:t>Emphasis on production</a:t>
            </a:r>
            <a:endParaRPr sz="1500" dirty="0"/>
          </a:p>
          <a:p>
            <a:r>
              <a:rPr lang="en-US" sz="1500" dirty="0">
                <a:ea typeface="Verdana"/>
              </a:rPr>
              <a:t>Make product to forecast</a:t>
            </a:r>
            <a:endParaRPr sz="1500" dirty="0"/>
          </a:p>
          <a:p>
            <a:r>
              <a:rPr lang="en-US" sz="1500" dirty="0">
                <a:ea typeface="Verdana"/>
              </a:rPr>
              <a:t>‘Push’ production system</a:t>
            </a:r>
            <a:endParaRPr sz="1500" dirty="0"/>
          </a:p>
          <a:p>
            <a:r>
              <a:rPr lang="en-US" sz="1500" dirty="0">
                <a:ea typeface="Verdana"/>
              </a:rPr>
              <a:t>Machine utilization</a:t>
            </a:r>
            <a:endParaRPr sz="1500" dirty="0"/>
          </a:p>
          <a:p>
            <a:r>
              <a:rPr lang="en-US" sz="1500" dirty="0">
                <a:ea typeface="Verdana"/>
              </a:rPr>
              <a:t>Reduce cost and </a:t>
            </a:r>
            <a:r>
              <a:rPr lang="en-US" sz="1500" dirty="0" smtClean="0">
                <a:ea typeface="Verdana"/>
              </a:rPr>
              <a:t>increase</a:t>
            </a:r>
            <a:endParaRPr lang="lv-LV" sz="1500" dirty="0" smtClean="0">
              <a:ea typeface="Verdana"/>
            </a:endParaRPr>
          </a:p>
          <a:p>
            <a:r>
              <a:rPr lang="lv-LV" sz="1500" dirty="0">
                <a:ea typeface="Verdana"/>
              </a:rPr>
              <a:t>	 </a:t>
            </a:r>
            <a:r>
              <a:rPr lang="lv-LV" sz="1500" dirty="0" smtClean="0">
                <a:ea typeface="Verdana"/>
              </a:rPr>
              <a:t>       </a:t>
            </a:r>
            <a:r>
              <a:rPr lang="en-US" sz="1500" dirty="0" smtClean="0">
                <a:ea typeface="Verdana"/>
              </a:rPr>
              <a:t> </a:t>
            </a:r>
            <a:r>
              <a:rPr lang="en-US" sz="1500" dirty="0">
                <a:ea typeface="Verdana"/>
              </a:rPr>
              <a:t>efficiency</a:t>
            </a:r>
            <a:endParaRPr sz="1500" dirty="0"/>
          </a:p>
          <a:p>
            <a:r>
              <a:rPr lang="en-US" sz="1500" dirty="0">
                <a:ea typeface="Verdana"/>
              </a:rPr>
              <a:t>Leadership by executive team</a:t>
            </a:r>
            <a:endParaRPr sz="1500" dirty="0"/>
          </a:p>
          <a:p>
            <a:endParaRPr lang="lv-LV" sz="1500" dirty="0">
              <a:ea typeface="Verdana"/>
            </a:endParaRPr>
          </a:p>
          <a:p>
            <a:r>
              <a:rPr lang="en-US" sz="1500" dirty="0" smtClean="0">
                <a:ea typeface="Verdana"/>
              </a:rPr>
              <a:t>Specialized </a:t>
            </a:r>
            <a:r>
              <a:rPr lang="en-US" sz="1500" dirty="0">
                <a:ea typeface="Verdana"/>
              </a:rPr>
              <a:t>employees</a:t>
            </a:r>
            <a:endParaRPr sz="1500" dirty="0"/>
          </a:p>
          <a:p>
            <a:r>
              <a:rPr lang="en-US" sz="1500" dirty="0">
                <a:ea typeface="Verdana"/>
              </a:rPr>
              <a:t>Penalize mistakes</a:t>
            </a:r>
            <a:endParaRPr sz="1500" dirty="0"/>
          </a:p>
          <a:p>
            <a:r>
              <a:rPr lang="en-US" sz="1500" dirty="0">
                <a:ea typeface="Verdana"/>
              </a:rPr>
              <a:t>Blame people</a:t>
            </a:r>
            <a:endParaRPr sz="1500" dirty="0"/>
          </a:p>
          <a:p>
            <a:r>
              <a:rPr lang="en-US" sz="1500" dirty="0" smtClean="0">
                <a:ea typeface="Verdana"/>
              </a:rPr>
              <a:t>Reactive</a:t>
            </a:r>
            <a:endParaRPr sz="1500" dirty="0"/>
          </a:p>
          <a:p>
            <a:r>
              <a:rPr lang="en-US" sz="1500" dirty="0"/>
              <a:t>Inspect in </a:t>
            </a:r>
            <a:r>
              <a:rPr lang="en-US" sz="1500" dirty="0">
                <a:ea typeface="Verdana"/>
              </a:rPr>
              <a:t>Quality</a:t>
            </a:r>
            <a:endParaRPr sz="1500" dirty="0"/>
          </a:p>
          <a:p>
            <a:r>
              <a:rPr lang="en-US" sz="1500" dirty="0">
                <a:ea typeface="Verdana"/>
              </a:rPr>
              <a:t>Complexity</a:t>
            </a:r>
            <a:endParaRPr sz="1500" dirty="0"/>
          </a:p>
          <a:p>
            <a:r>
              <a:rPr lang="en-US" sz="1500" dirty="0">
                <a:ea typeface="Verdana"/>
              </a:rPr>
              <a:t>Functional </a:t>
            </a:r>
            <a:r>
              <a:rPr lang="en-US" sz="1500" dirty="0" smtClean="0">
                <a:ea typeface="Verdana"/>
              </a:rPr>
              <a:t>Management</a:t>
            </a:r>
            <a:endParaRPr lang="lv-LV" sz="1500" dirty="0" smtClean="0">
              <a:ea typeface="Verdana"/>
            </a:endParaRPr>
          </a:p>
          <a:p>
            <a:r>
              <a:rPr lang="en-US" sz="1500" dirty="0" smtClean="0">
                <a:ea typeface="Verdana"/>
              </a:rPr>
              <a:t> </a:t>
            </a:r>
            <a:r>
              <a:rPr lang="lv-LV" sz="1500" dirty="0" smtClean="0">
                <a:ea typeface="Verdana"/>
              </a:rPr>
              <a:t>                      </a:t>
            </a:r>
            <a:r>
              <a:rPr lang="en-US" sz="1500" dirty="0" smtClean="0">
                <a:ea typeface="Verdana"/>
              </a:rPr>
              <a:t>Structur</a:t>
            </a:r>
            <a:r>
              <a:rPr lang="en-US" sz="1500" dirty="0" smtClean="0">
                <a:latin typeface="Verdana"/>
                <a:ea typeface="Verdana"/>
              </a:rPr>
              <a:t>e</a:t>
            </a:r>
            <a:endParaRPr sz="1500" dirty="0"/>
          </a:p>
        </p:txBody>
      </p:sp>
      <p:sp>
        <p:nvSpPr>
          <p:cNvPr id="142" name="TextShape 2"/>
          <p:cNvSpPr txBox="1"/>
          <p:nvPr/>
        </p:nvSpPr>
        <p:spPr>
          <a:xfrm>
            <a:off x="2664000" y="1307880"/>
            <a:ext cx="3168000" cy="413820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r>
              <a:rPr lang="en-US" sz="1600" b="1" dirty="0">
                <a:ea typeface="Verdana"/>
              </a:rPr>
              <a:t>Lean enterprise</a:t>
            </a:r>
            <a:endParaRPr sz="1600" b="1" dirty="0"/>
          </a:p>
          <a:p>
            <a:r>
              <a:rPr lang="en-US" sz="1500" dirty="0">
                <a:ea typeface="Verdana"/>
              </a:rPr>
              <a:t>Emphasis on customer service</a:t>
            </a:r>
            <a:endParaRPr sz="1500" dirty="0"/>
          </a:p>
          <a:p>
            <a:r>
              <a:rPr lang="en-US" sz="1500" dirty="0">
                <a:ea typeface="Verdana"/>
              </a:rPr>
              <a:t>Make to customer demand</a:t>
            </a:r>
            <a:endParaRPr sz="1500" dirty="0"/>
          </a:p>
          <a:p>
            <a:r>
              <a:rPr lang="en-US" sz="1500" dirty="0">
                <a:ea typeface="Verdana"/>
              </a:rPr>
              <a:t>“Pull” production system</a:t>
            </a:r>
            <a:endParaRPr sz="1500" dirty="0"/>
          </a:p>
          <a:p>
            <a:r>
              <a:rPr lang="en-US" sz="1500" dirty="0">
                <a:ea typeface="Verdana"/>
              </a:rPr>
              <a:t>Employee utilization</a:t>
            </a:r>
            <a:endParaRPr sz="1500" dirty="0"/>
          </a:p>
          <a:p>
            <a:r>
              <a:rPr lang="en-US" sz="1500" dirty="0">
                <a:ea typeface="Verdana"/>
              </a:rPr>
              <a:t>Reduce waste and add value</a:t>
            </a:r>
            <a:endParaRPr sz="1500" dirty="0"/>
          </a:p>
          <a:p>
            <a:endParaRPr sz="1500" dirty="0"/>
          </a:p>
          <a:p>
            <a:r>
              <a:rPr lang="en-US" sz="1500" dirty="0">
                <a:ea typeface="Verdana"/>
              </a:rPr>
              <a:t>Leadership by vision </a:t>
            </a:r>
            <a:r>
              <a:rPr lang="en-US" sz="1500" dirty="0" smtClean="0">
                <a:ea typeface="Verdana"/>
              </a:rPr>
              <a:t>and</a:t>
            </a:r>
            <a:endParaRPr lang="lv-LV" sz="1500" dirty="0" smtClean="0">
              <a:ea typeface="Verdana"/>
            </a:endParaRPr>
          </a:p>
          <a:p>
            <a:r>
              <a:rPr lang="lv-LV" sz="1500" dirty="0">
                <a:ea typeface="Verdana"/>
              </a:rPr>
              <a:t> </a:t>
            </a:r>
            <a:r>
              <a:rPr lang="lv-LV" sz="1500" dirty="0" smtClean="0">
                <a:ea typeface="Verdana"/>
              </a:rPr>
              <a:t>         </a:t>
            </a:r>
            <a:r>
              <a:rPr lang="en-US" sz="1500" dirty="0" smtClean="0">
                <a:ea typeface="Verdana"/>
              </a:rPr>
              <a:t> </a:t>
            </a:r>
            <a:r>
              <a:rPr lang="en-US" sz="1500" dirty="0">
                <a:ea typeface="Verdana"/>
              </a:rPr>
              <a:t>broad participation</a:t>
            </a:r>
            <a:endParaRPr sz="1500" dirty="0"/>
          </a:p>
          <a:p>
            <a:r>
              <a:rPr lang="en-US" sz="1500" dirty="0">
                <a:ea typeface="Verdana"/>
              </a:rPr>
              <a:t>Multi-functional employees</a:t>
            </a:r>
            <a:endParaRPr sz="1500" dirty="0"/>
          </a:p>
          <a:p>
            <a:r>
              <a:rPr lang="en-US" sz="1500" dirty="0">
                <a:ea typeface="Verdana"/>
              </a:rPr>
              <a:t>Educate</a:t>
            </a:r>
            <a:endParaRPr sz="1500" dirty="0"/>
          </a:p>
          <a:p>
            <a:r>
              <a:rPr lang="en-US" sz="1500" dirty="0">
                <a:ea typeface="Verdana"/>
              </a:rPr>
              <a:t>Identify and solve process failure</a:t>
            </a:r>
            <a:endParaRPr sz="1500" dirty="0"/>
          </a:p>
          <a:p>
            <a:r>
              <a:rPr lang="en-US" sz="1500" dirty="0">
                <a:ea typeface="Verdana"/>
              </a:rPr>
              <a:t>Proactive</a:t>
            </a:r>
            <a:endParaRPr sz="1500" dirty="0"/>
          </a:p>
          <a:p>
            <a:r>
              <a:rPr lang="en-US" sz="1500" dirty="0">
                <a:ea typeface="Verdana"/>
              </a:rPr>
              <a:t>Built in Quality</a:t>
            </a:r>
            <a:endParaRPr sz="1500" dirty="0"/>
          </a:p>
          <a:p>
            <a:r>
              <a:rPr lang="en-US" sz="1500" dirty="0">
                <a:ea typeface="Verdana"/>
              </a:rPr>
              <a:t>Simplicity</a:t>
            </a:r>
            <a:endParaRPr sz="1500" dirty="0"/>
          </a:p>
          <a:p>
            <a:r>
              <a:rPr lang="en-US" sz="1500" dirty="0">
                <a:ea typeface="Verdana"/>
              </a:rPr>
              <a:t>Manage by Value Stream</a:t>
            </a:r>
            <a:endParaRPr sz="1500" dirty="0"/>
          </a:p>
        </p:txBody>
      </p:sp>
      <p:sp>
        <p:nvSpPr>
          <p:cNvPr id="143" name="TextShape 3"/>
          <p:cNvSpPr txBox="1"/>
          <p:nvPr/>
        </p:nvSpPr>
        <p:spPr>
          <a:xfrm>
            <a:off x="5508000" y="4768363"/>
            <a:ext cx="3384000" cy="77868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r>
              <a:rPr lang="en-US" sz="1500" dirty="0">
                <a:solidFill>
                  <a:srgbClr val="FF0000"/>
                </a:solidFill>
                <a:ea typeface="Verdana"/>
              </a:rPr>
              <a:t>Manage by increasing of</a:t>
            </a:r>
            <a:r>
              <a:rPr lang="en-US" sz="1500" dirty="0">
                <a:ea typeface="Verdana"/>
              </a:rPr>
              <a:t> </a:t>
            </a:r>
            <a:r>
              <a:rPr lang="en-US" sz="1500" dirty="0" smtClean="0">
                <a:solidFill>
                  <a:srgbClr val="FF0000"/>
                </a:solidFill>
                <a:ea typeface="Verdana"/>
              </a:rPr>
              <a:t>Throughput</a:t>
            </a:r>
            <a:endParaRPr lang="lv-LV" sz="1500" dirty="0" smtClean="0">
              <a:solidFill>
                <a:srgbClr val="FF0000"/>
              </a:solidFill>
              <a:ea typeface="Verdana"/>
            </a:endParaRPr>
          </a:p>
          <a:p>
            <a:r>
              <a:rPr lang="en-US" sz="1500" dirty="0" smtClean="0">
                <a:solidFill>
                  <a:srgbClr val="FF0000"/>
                </a:solidFill>
                <a:ea typeface="Verdana"/>
              </a:rPr>
              <a:t> </a:t>
            </a:r>
            <a:r>
              <a:rPr lang="en-US" sz="1500" dirty="0">
                <a:solidFill>
                  <a:srgbClr val="FF0000"/>
                </a:solidFill>
                <a:ea typeface="Verdana"/>
              </a:rPr>
              <a:t>through the whole system</a:t>
            </a:r>
            <a:endParaRPr sz="1500" dirty="0"/>
          </a:p>
        </p:txBody>
      </p:sp>
      <p:sp>
        <p:nvSpPr>
          <p:cNvPr id="144" name="TextShape 4"/>
          <p:cNvSpPr txBox="1"/>
          <p:nvPr/>
        </p:nvSpPr>
        <p:spPr>
          <a:xfrm>
            <a:off x="2160000" y="144360"/>
            <a:ext cx="6768000" cy="57564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pPr algn="ctr"/>
            <a:r>
              <a:rPr lang="en-US" sz="3200" dirty="0">
                <a:latin typeface="+mj-lt"/>
                <a:ea typeface="SimSun"/>
              </a:rPr>
              <a:t>Combining TOC and Lean </a:t>
            </a:r>
            <a:r>
              <a:rPr lang="en-US" sz="3200" dirty="0" smtClean="0">
                <a:latin typeface="+mj-lt"/>
                <a:ea typeface="SimSun"/>
              </a:rPr>
              <a:t>approach</a:t>
            </a:r>
            <a:endParaRPr sz="3200" dirty="0">
              <a:latin typeface="+mj-lt"/>
            </a:endParaRPr>
          </a:p>
        </p:txBody>
      </p:sp>
      <p:sp>
        <p:nvSpPr>
          <p:cNvPr id="145" name="TextShape 5"/>
          <p:cNvSpPr txBox="1"/>
          <p:nvPr/>
        </p:nvSpPr>
        <p:spPr>
          <a:xfrm>
            <a:off x="2664000" y="1307880"/>
            <a:ext cx="3168000" cy="413820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r>
              <a:rPr lang="en-US" sz="1600" b="1" dirty="0">
                <a:ea typeface="Verdana"/>
              </a:rPr>
              <a:t>Lean enterprise</a:t>
            </a:r>
            <a:endParaRPr sz="1600" b="1" dirty="0"/>
          </a:p>
          <a:p>
            <a:r>
              <a:rPr lang="en-US" sz="1500" dirty="0">
                <a:solidFill>
                  <a:srgbClr val="FF0000"/>
                </a:solidFill>
                <a:ea typeface="Verdana"/>
              </a:rPr>
              <a:t>Emphasis on customer service</a:t>
            </a:r>
            <a:endParaRPr sz="1500" dirty="0"/>
          </a:p>
          <a:p>
            <a:r>
              <a:rPr lang="en-US" sz="1500" dirty="0">
                <a:solidFill>
                  <a:srgbClr val="FF0000"/>
                </a:solidFill>
                <a:ea typeface="Verdana"/>
              </a:rPr>
              <a:t>Make to customer demand</a:t>
            </a:r>
            <a:endParaRPr sz="1500" dirty="0"/>
          </a:p>
          <a:p>
            <a:r>
              <a:rPr lang="en-US" sz="1500" dirty="0">
                <a:solidFill>
                  <a:srgbClr val="FF0000"/>
                </a:solidFill>
                <a:ea typeface="Verdana"/>
              </a:rPr>
              <a:t>“Pull” production system</a:t>
            </a:r>
            <a:endParaRPr sz="1500" dirty="0"/>
          </a:p>
          <a:p>
            <a:r>
              <a:rPr lang="en-US" sz="1500" dirty="0">
                <a:solidFill>
                  <a:srgbClr val="999999"/>
                </a:solidFill>
                <a:ea typeface="Verdana"/>
              </a:rPr>
              <a:t>Employee utilization</a:t>
            </a:r>
            <a:endParaRPr sz="1500" dirty="0"/>
          </a:p>
          <a:p>
            <a:r>
              <a:rPr lang="en-US" sz="1500" dirty="0">
                <a:solidFill>
                  <a:srgbClr val="808080"/>
                </a:solidFill>
                <a:ea typeface="Verdana"/>
              </a:rPr>
              <a:t>Reduce waste and add value</a:t>
            </a:r>
            <a:endParaRPr sz="1500" dirty="0"/>
          </a:p>
          <a:p>
            <a:endParaRPr sz="1500" dirty="0"/>
          </a:p>
          <a:p>
            <a:r>
              <a:rPr lang="en-US" sz="1500" dirty="0">
                <a:solidFill>
                  <a:srgbClr val="FF0000"/>
                </a:solidFill>
                <a:ea typeface="Verdana"/>
              </a:rPr>
              <a:t>Leadership by vision and </a:t>
            </a:r>
            <a:endParaRPr lang="lv-LV" sz="1500" dirty="0" smtClean="0">
              <a:solidFill>
                <a:srgbClr val="FF0000"/>
              </a:solidFill>
              <a:ea typeface="Verdana"/>
            </a:endParaRPr>
          </a:p>
          <a:p>
            <a:r>
              <a:rPr lang="lv-LV" sz="1500" dirty="0">
                <a:solidFill>
                  <a:srgbClr val="FF0000"/>
                </a:solidFill>
                <a:ea typeface="Verdana"/>
              </a:rPr>
              <a:t> </a:t>
            </a:r>
            <a:r>
              <a:rPr lang="lv-LV" sz="1500" dirty="0" smtClean="0">
                <a:solidFill>
                  <a:srgbClr val="FF0000"/>
                </a:solidFill>
                <a:ea typeface="Verdana"/>
              </a:rPr>
              <a:t>          </a:t>
            </a:r>
            <a:r>
              <a:rPr lang="en-US" sz="1500" dirty="0" smtClean="0">
                <a:solidFill>
                  <a:srgbClr val="FF0000"/>
                </a:solidFill>
                <a:ea typeface="Verdana"/>
              </a:rPr>
              <a:t>broad </a:t>
            </a:r>
            <a:r>
              <a:rPr lang="en-US" sz="1500" dirty="0">
                <a:solidFill>
                  <a:srgbClr val="FF0000"/>
                </a:solidFill>
                <a:ea typeface="Verdana"/>
              </a:rPr>
              <a:t>participation</a:t>
            </a:r>
            <a:endParaRPr sz="1500" dirty="0"/>
          </a:p>
          <a:p>
            <a:r>
              <a:rPr lang="en-US" sz="1500" dirty="0" smtClean="0">
                <a:solidFill>
                  <a:srgbClr val="FF0000"/>
                </a:solidFill>
                <a:ea typeface="Verdana"/>
              </a:rPr>
              <a:t>Multi-functional </a:t>
            </a:r>
            <a:r>
              <a:rPr lang="en-US" sz="1500" dirty="0">
                <a:solidFill>
                  <a:srgbClr val="FF0000"/>
                </a:solidFill>
                <a:ea typeface="Verdana"/>
              </a:rPr>
              <a:t>employees</a:t>
            </a:r>
            <a:endParaRPr sz="1500" dirty="0"/>
          </a:p>
          <a:p>
            <a:r>
              <a:rPr lang="en-US" sz="1500" dirty="0">
                <a:solidFill>
                  <a:srgbClr val="FF0000"/>
                </a:solidFill>
                <a:ea typeface="Verdana"/>
              </a:rPr>
              <a:t>Educate</a:t>
            </a:r>
            <a:endParaRPr sz="1500" dirty="0"/>
          </a:p>
          <a:p>
            <a:r>
              <a:rPr lang="en-US" sz="1500" dirty="0">
                <a:solidFill>
                  <a:srgbClr val="FF0000"/>
                </a:solidFill>
                <a:ea typeface="Verdana"/>
              </a:rPr>
              <a:t>Identify and solve process failure</a:t>
            </a:r>
            <a:endParaRPr sz="1500" dirty="0"/>
          </a:p>
          <a:p>
            <a:r>
              <a:rPr lang="en-US" sz="1500" dirty="0">
                <a:solidFill>
                  <a:srgbClr val="FF0000"/>
                </a:solidFill>
                <a:ea typeface="Verdana"/>
              </a:rPr>
              <a:t>Proactive</a:t>
            </a:r>
            <a:endParaRPr sz="1500" dirty="0"/>
          </a:p>
          <a:p>
            <a:r>
              <a:rPr lang="en-US" sz="1500" dirty="0">
                <a:solidFill>
                  <a:srgbClr val="FF0000"/>
                </a:solidFill>
                <a:ea typeface="Verdana"/>
              </a:rPr>
              <a:t>Built in Quality</a:t>
            </a:r>
            <a:endParaRPr sz="1500" dirty="0"/>
          </a:p>
          <a:p>
            <a:r>
              <a:rPr lang="en-US" sz="1500" dirty="0">
                <a:solidFill>
                  <a:srgbClr val="FF0000"/>
                </a:solidFill>
                <a:ea typeface="Verdana"/>
              </a:rPr>
              <a:t>Simplicity</a:t>
            </a:r>
            <a:endParaRPr sz="1500" dirty="0"/>
          </a:p>
          <a:p>
            <a:r>
              <a:rPr lang="en-US" sz="1500" dirty="0">
                <a:solidFill>
                  <a:srgbClr val="666666"/>
                </a:solidFill>
                <a:ea typeface="Verdana"/>
              </a:rPr>
              <a:t>Manage by Value Stream</a:t>
            </a:r>
            <a:endParaRPr sz="1500" dirty="0"/>
          </a:p>
        </p:txBody>
      </p:sp>
      <p:sp>
        <p:nvSpPr>
          <p:cNvPr id="146" name="TextShape 6"/>
          <p:cNvSpPr txBox="1"/>
          <p:nvPr/>
        </p:nvSpPr>
        <p:spPr>
          <a:xfrm>
            <a:off x="5544000" y="2232065"/>
            <a:ext cx="3384000" cy="57600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r>
              <a:rPr lang="en-US" sz="1500" dirty="0">
                <a:solidFill>
                  <a:srgbClr val="FF0000"/>
                </a:solidFill>
                <a:ea typeface="Verdana"/>
              </a:rPr>
              <a:t>System Constrains utilization</a:t>
            </a:r>
            <a:endParaRPr sz="1500" dirty="0"/>
          </a:p>
          <a:p>
            <a:r>
              <a:rPr lang="en-US" sz="1500" dirty="0">
                <a:solidFill>
                  <a:srgbClr val="FF0000"/>
                </a:solidFill>
                <a:ea typeface="Verdana"/>
              </a:rPr>
              <a:t>Increase Throughput</a:t>
            </a:r>
            <a:endParaRPr sz="1500" dirty="0"/>
          </a:p>
        </p:txBody>
      </p:sp>
      <p:sp>
        <p:nvSpPr>
          <p:cNvPr id="147" name="TextShape 7"/>
          <p:cNvSpPr txBox="1"/>
          <p:nvPr/>
        </p:nvSpPr>
        <p:spPr>
          <a:xfrm>
            <a:off x="6084000" y="1064700"/>
            <a:ext cx="1152000" cy="48636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r>
              <a:rPr lang="en-US" sz="2800" b="1" dirty="0">
                <a:solidFill>
                  <a:srgbClr val="FF0000"/>
                </a:solidFill>
                <a:latin typeface="+mj-lt"/>
                <a:ea typeface="Verdana"/>
              </a:rPr>
              <a:t>TOC</a:t>
            </a:r>
            <a:endParaRPr sz="2800" b="1" dirty="0">
              <a:solidFill>
                <a:srgbClr val="FF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504742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2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" grpId="0"/>
      <p:bldP spid="143" grpId="0"/>
      <p:bldP spid="145" grpId="0"/>
      <p:bldP spid="146" grpId="0"/>
      <p:bldP spid="14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TextShape 1"/>
          <p:cNvSpPr txBox="1"/>
          <p:nvPr/>
        </p:nvSpPr>
        <p:spPr>
          <a:xfrm>
            <a:off x="144000" y="1296000"/>
            <a:ext cx="2592000" cy="208800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r>
              <a:rPr lang="en-US" sz="1500" b="1" dirty="0">
                <a:ea typeface="Verdana"/>
              </a:rPr>
              <a:t>Traditional</a:t>
            </a:r>
            <a:endParaRPr sz="1500" b="1" dirty="0"/>
          </a:p>
          <a:p>
            <a:endParaRPr sz="1500" dirty="0"/>
          </a:p>
          <a:p>
            <a:r>
              <a:rPr lang="en-US" sz="1500" dirty="0">
                <a:ea typeface="Verdana"/>
              </a:rPr>
              <a:t>Machine utilization</a:t>
            </a:r>
            <a:endParaRPr sz="1500" dirty="0"/>
          </a:p>
          <a:p>
            <a:r>
              <a:rPr lang="en-US" sz="1500" dirty="0">
                <a:ea typeface="Verdana"/>
              </a:rPr>
              <a:t>Reduce cost and increase </a:t>
            </a:r>
            <a:endParaRPr lang="lv-LV" sz="1500" dirty="0" smtClean="0">
              <a:ea typeface="Verdana"/>
            </a:endParaRPr>
          </a:p>
          <a:p>
            <a:r>
              <a:rPr lang="lv-LV" sz="1500" dirty="0">
                <a:ea typeface="Verdana"/>
              </a:rPr>
              <a:t> </a:t>
            </a:r>
            <a:r>
              <a:rPr lang="lv-LV" sz="1500" dirty="0" smtClean="0">
                <a:ea typeface="Verdana"/>
              </a:rPr>
              <a:t>                          </a:t>
            </a:r>
            <a:r>
              <a:rPr lang="en-US" sz="1500" dirty="0" smtClean="0">
                <a:ea typeface="Verdana"/>
              </a:rPr>
              <a:t>efficiency</a:t>
            </a:r>
            <a:endParaRPr sz="1500" dirty="0"/>
          </a:p>
          <a:p>
            <a:endParaRPr sz="1500" dirty="0"/>
          </a:p>
          <a:p>
            <a:r>
              <a:rPr lang="en-US" sz="1500" dirty="0">
                <a:ea typeface="Verdana"/>
              </a:rPr>
              <a:t>Functional Management </a:t>
            </a:r>
            <a:endParaRPr lang="lv-LV" sz="1500" dirty="0" smtClean="0">
              <a:ea typeface="Verdana"/>
            </a:endParaRPr>
          </a:p>
          <a:p>
            <a:r>
              <a:rPr lang="lv-LV" sz="1500" dirty="0">
                <a:ea typeface="Verdana"/>
              </a:rPr>
              <a:t> </a:t>
            </a:r>
            <a:r>
              <a:rPr lang="lv-LV" sz="1500" dirty="0" smtClean="0">
                <a:ea typeface="Verdana"/>
              </a:rPr>
              <a:t>                       </a:t>
            </a:r>
            <a:r>
              <a:rPr lang="en-US" sz="1500" dirty="0" smtClean="0">
                <a:ea typeface="Verdana"/>
              </a:rPr>
              <a:t>Structure</a:t>
            </a:r>
            <a:endParaRPr sz="1500" dirty="0"/>
          </a:p>
        </p:txBody>
      </p:sp>
      <p:sp>
        <p:nvSpPr>
          <p:cNvPr id="149" name="TextShape 2"/>
          <p:cNvSpPr txBox="1"/>
          <p:nvPr/>
        </p:nvSpPr>
        <p:spPr>
          <a:xfrm>
            <a:off x="5544000" y="2620244"/>
            <a:ext cx="3384000" cy="77868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r>
              <a:rPr lang="en-US" sz="1500" b="1" dirty="0">
                <a:solidFill>
                  <a:srgbClr val="FF0000"/>
                </a:solidFill>
                <a:ea typeface="Verdana"/>
              </a:rPr>
              <a:t>Manage by increasing of</a:t>
            </a:r>
            <a:r>
              <a:rPr lang="en-US" sz="1500" b="1" dirty="0">
                <a:ea typeface="Verdana"/>
              </a:rPr>
              <a:t> </a:t>
            </a:r>
            <a:r>
              <a:rPr lang="en-US" sz="1500" b="1" dirty="0" smtClean="0">
                <a:solidFill>
                  <a:srgbClr val="FF0000"/>
                </a:solidFill>
                <a:ea typeface="Verdana"/>
              </a:rPr>
              <a:t>Throughput</a:t>
            </a:r>
            <a:endParaRPr lang="lv-LV" sz="1500" b="1" dirty="0" smtClean="0">
              <a:solidFill>
                <a:srgbClr val="FF0000"/>
              </a:solidFill>
              <a:ea typeface="Verdana"/>
            </a:endParaRPr>
          </a:p>
          <a:p>
            <a:r>
              <a:rPr lang="en-US" sz="1500" b="1" dirty="0" smtClean="0">
                <a:solidFill>
                  <a:srgbClr val="FF0000"/>
                </a:solidFill>
                <a:ea typeface="Verdana"/>
              </a:rPr>
              <a:t> </a:t>
            </a:r>
            <a:r>
              <a:rPr lang="en-US" sz="1500" b="1" dirty="0">
                <a:solidFill>
                  <a:srgbClr val="FF0000"/>
                </a:solidFill>
                <a:ea typeface="Verdana"/>
              </a:rPr>
              <a:t>through the whole system</a:t>
            </a:r>
            <a:endParaRPr b="1" dirty="0"/>
          </a:p>
        </p:txBody>
      </p:sp>
      <p:sp>
        <p:nvSpPr>
          <p:cNvPr id="150" name="TextShape 3"/>
          <p:cNvSpPr txBox="1"/>
          <p:nvPr/>
        </p:nvSpPr>
        <p:spPr>
          <a:xfrm>
            <a:off x="2160000" y="144360"/>
            <a:ext cx="6768000" cy="64764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pPr algn="ctr"/>
            <a:r>
              <a:rPr lang="en-US" sz="3200" dirty="0">
                <a:latin typeface="+mj-lt"/>
                <a:ea typeface="SimSun"/>
              </a:rPr>
              <a:t>Combining TOC and Lean </a:t>
            </a:r>
            <a:r>
              <a:rPr lang="en-US" sz="3200" dirty="0" smtClean="0">
                <a:latin typeface="+mj-lt"/>
                <a:ea typeface="SimSun"/>
              </a:rPr>
              <a:t>approach</a:t>
            </a:r>
            <a:endParaRPr sz="3200" dirty="0">
              <a:latin typeface="+mj-lt"/>
              <a:ea typeface="SimSun"/>
            </a:endParaRPr>
          </a:p>
        </p:txBody>
      </p:sp>
      <p:sp>
        <p:nvSpPr>
          <p:cNvPr id="151" name="TextShape 4"/>
          <p:cNvSpPr txBox="1"/>
          <p:nvPr/>
        </p:nvSpPr>
        <p:spPr>
          <a:xfrm>
            <a:off x="2681640" y="1296720"/>
            <a:ext cx="3168000" cy="201528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r>
              <a:rPr lang="en-US" sz="1500" b="1" dirty="0">
                <a:ea typeface="Verdana"/>
              </a:rPr>
              <a:t>Lean enterprise</a:t>
            </a:r>
            <a:endParaRPr sz="1500" b="1" dirty="0"/>
          </a:p>
          <a:p>
            <a:endParaRPr sz="1500" dirty="0"/>
          </a:p>
          <a:p>
            <a:r>
              <a:rPr lang="en-US" sz="1500" dirty="0">
                <a:ea typeface="Verdana"/>
              </a:rPr>
              <a:t>Employee utilization</a:t>
            </a:r>
            <a:endParaRPr sz="1500" dirty="0"/>
          </a:p>
          <a:p>
            <a:r>
              <a:rPr lang="en-US" sz="1500" dirty="0">
                <a:ea typeface="Verdana"/>
              </a:rPr>
              <a:t>Reduce waste and add value</a:t>
            </a:r>
            <a:endParaRPr sz="1500" dirty="0"/>
          </a:p>
          <a:p>
            <a:endParaRPr sz="1500" dirty="0"/>
          </a:p>
          <a:p>
            <a:endParaRPr sz="1500" dirty="0"/>
          </a:p>
          <a:p>
            <a:r>
              <a:rPr lang="en-US" sz="1500" dirty="0">
                <a:ea typeface="Verdana"/>
              </a:rPr>
              <a:t>Manage by Value Stream</a:t>
            </a:r>
            <a:endParaRPr sz="1500" dirty="0">
              <a:ea typeface="Verdana"/>
            </a:endParaRPr>
          </a:p>
        </p:txBody>
      </p:sp>
      <p:sp>
        <p:nvSpPr>
          <p:cNvPr id="152" name="TextShape 5"/>
          <p:cNvSpPr txBox="1"/>
          <p:nvPr/>
        </p:nvSpPr>
        <p:spPr>
          <a:xfrm>
            <a:off x="5544000" y="1728000"/>
            <a:ext cx="3384000" cy="57600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r>
              <a:rPr lang="en-US" sz="1500" b="1" dirty="0" smtClean="0">
                <a:solidFill>
                  <a:srgbClr val="FF0000"/>
                </a:solidFill>
                <a:ea typeface="Verdana"/>
              </a:rPr>
              <a:t>System Constrains utilization</a:t>
            </a:r>
            <a:endParaRPr b="1" dirty="0" smtClean="0"/>
          </a:p>
          <a:p>
            <a:r>
              <a:rPr lang="en-US" sz="1500" b="1" dirty="0" smtClean="0">
                <a:solidFill>
                  <a:srgbClr val="FF0000"/>
                </a:solidFill>
                <a:ea typeface="Verdana"/>
              </a:rPr>
              <a:t>Increase Throughput</a:t>
            </a:r>
            <a:endParaRPr b="1" dirty="0"/>
          </a:p>
        </p:txBody>
      </p:sp>
      <p:sp>
        <p:nvSpPr>
          <p:cNvPr id="153" name="TextShape 6"/>
          <p:cNvSpPr txBox="1"/>
          <p:nvPr/>
        </p:nvSpPr>
        <p:spPr>
          <a:xfrm>
            <a:off x="6039688" y="1169640"/>
            <a:ext cx="1152000" cy="48636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r>
              <a:rPr lang="en-US" b="1" dirty="0">
                <a:ea typeface="Verdana"/>
              </a:rPr>
              <a:t>TOC</a:t>
            </a:r>
            <a:endParaRPr b="1" dirty="0"/>
          </a:p>
        </p:txBody>
      </p:sp>
      <p:grpSp>
        <p:nvGrpSpPr>
          <p:cNvPr id="3" name="Group 2"/>
          <p:cNvGrpSpPr/>
          <p:nvPr/>
        </p:nvGrpSpPr>
        <p:grpSpPr>
          <a:xfrm>
            <a:off x="216000" y="3482100"/>
            <a:ext cx="4968000" cy="339900"/>
            <a:chOff x="216000" y="3482100"/>
            <a:chExt cx="4968000" cy="339900"/>
          </a:xfrm>
        </p:grpSpPr>
        <p:sp>
          <p:nvSpPr>
            <p:cNvPr id="154" name="TextShape 7"/>
            <p:cNvSpPr txBox="1"/>
            <p:nvPr/>
          </p:nvSpPr>
          <p:spPr>
            <a:xfrm>
              <a:off x="216000" y="3482100"/>
              <a:ext cx="2376000" cy="318600"/>
            </a:xfrm>
            <a:prstGeom prst="rect">
              <a:avLst/>
            </a:prstGeom>
          </p:spPr>
          <p:txBody>
            <a:bodyPr wrap="none" lIns="90000" tIns="45000" rIns="90000" bIns="45000"/>
            <a:lstStyle/>
            <a:p>
              <a:r>
                <a:rPr lang="en-US" sz="1500" dirty="0">
                  <a:ea typeface="Verdana"/>
                </a:rPr>
                <a:t>Local efficiency</a:t>
              </a:r>
              <a:endParaRPr sz="1500" dirty="0">
                <a:ea typeface="Verdana"/>
              </a:endParaRPr>
            </a:p>
          </p:txBody>
        </p:sp>
        <p:sp>
          <p:nvSpPr>
            <p:cNvPr id="155" name="TextShape 8"/>
            <p:cNvSpPr txBox="1"/>
            <p:nvPr/>
          </p:nvSpPr>
          <p:spPr>
            <a:xfrm>
              <a:off x="2808000" y="3503400"/>
              <a:ext cx="2376000" cy="318600"/>
            </a:xfrm>
            <a:prstGeom prst="rect">
              <a:avLst/>
            </a:prstGeom>
          </p:spPr>
          <p:txBody>
            <a:bodyPr wrap="none" lIns="90000" tIns="45000" rIns="90000" bIns="45000"/>
            <a:lstStyle/>
            <a:p>
              <a:r>
                <a:rPr lang="en-US" sz="1500" dirty="0">
                  <a:ea typeface="Verdana"/>
                </a:rPr>
                <a:t>Local efficiency</a:t>
              </a:r>
              <a:endParaRPr sz="1500" dirty="0">
                <a:ea typeface="Verdana"/>
              </a:endParaRPr>
            </a:p>
          </p:txBody>
        </p:sp>
      </p:grpSp>
      <p:sp>
        <p:nvSpPr>
          <p:cNvPr id="156" name="TextShape 9"/>
          <p:cNvSpPr txBox="1"/>
          <p:nvPr/>
        </p:nvSpPr>
        <p:spPr>
          <a:xfrm>
            <a:off x="5632560" y="3482100"/>
            <a:ext cx="3384000" cy="36000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r>
              <a:rPr lang="en-US" sz="1500" b="1" dirty="0">
                <a:solidFill>
                  <a:srgbClr val="FF0000"/>
                </a:solidFill>
                <a:ea typeface="Verdana"/>
              </a:rPr>
              <a:t>Global efficiency</a:t>
            </a:r>
            <a:endParaRPr sz="1500" b="1" dirty="0">
              <a:solidFill>
                <a:srgbClr val="FF0000"/>
              </a:solidFill>
              <a:ea typeface="Verdana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216000" y="3946770"/>
            <a:ext cx="4464000" cy="318600"/>
            <a:chOff x="216000" y="3946770"/>
            <a:chExt cx="4464000" cy="318600"/>
          </a:xfrm>
        </p:grpSpPr>
        <p:sp>
          <p:nvSpPr>
            <p:cNvPr id="157" name="TextShape 10"/>
            <p:cNvSpPr txBox="1"/>
            <p:nvPr/>
          </p:nvSpPr>
          <p:spPr>
            <a:xfrm>
              <a:off x="216000" y="3946770"/>
              <a:ext cx="1872000" cy="318600"/>
            </a:xfrm>
            <a:prstGeom prst="rect">
              <a:avLst/>
            </a:prstGeom>
          </p:spPr>
          <p:txBody>
            <a:bodyPr wrap="none" lIns="90000" tIns="45000" rIns="90000" bIns="45000"/>
            <a:lstStyle/>
            <a:p>
              <a:r>
                <a:rPr lang="en-US" sz="1500" dirty="0">
                  <a:ea typeface="Verdana"/>
                </a:rPr>
                <a:t>Product</a:t>
              </a:r>
              <a:endParaRPr sz="1500" dirty="0">
                <a:ea typeface="Verdana"/>
              </a:endParaRPr>
            </a:p>
          </p:txBody>
        </p:sp>
        <p:sp>
          <p:nvSpPr>
            <p:cNvPr id="158" name="TextShape 11"/>
            <p:cNvSpPr txBox="1"/>
            <p:nvPr/>
          </p:nvSpPr>
          <p:spPr>
            <a:xfrm>
              <a:off x="2808000" y="3946770"/>
              <a:ext cx="1872000" cy="318600"/>
            </a:xfrm>
            <a:prstGeom prst="rect">
              <a:avLst/>
            </a:prstGeom>
          </p:spPr>
          <p:txBody>
            <a:bodyPr wrap="none" lIns="90000" tIns="45000" rIns="90000" bIns="45000"/>
            <a:lstStyle/>
            <a:p>
              <a:r>
                <a:rPr lang="en-US" sz="1500" dirty="0">
                  <a:ea typeface="Verdana"/>
                </a:rPr>
                <a:t>Process</a:t>
              </a:r>
              <a:endParaRPr sz="1500" dirty="0">
                <a:ea typeface="Verdana"/>
              </a:endParaRPr>
            </a:p>
          </p:txBody>
        </p:sp>
      </p:grpSp>
      <p:sp>
        <p:nvSpPr>
          <p:cNvPr id="159" name="TextShape 12"/>
          <p:cNvSpPr txBox="1"/>
          <p:nvPr/>
        </p:nvSpPr>
        <p:spPr>
          <a:xfrm>
            <a:off x="5632560" y="3928950"/>
            <a:ext cx="3384000" cy="36000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r>
              <a:rPr lang="en-US" sz="1500" b="1" dirty="0">
                <a:solidFill>
                  <a:srgbClr val="FF0000"/>
                </a:solidFill>
                <a:ea typeface="Verdana"/>
              </a:rPr>
              <a:t>System</a:t>
            </a:r>
            <a:endParaRPr sz="1500" b="1" dirty="0">
              <a:solidFill>
                <a:srgbClr val="FF0000"/>
              </a:solidFill>
              <a:ea typeface="Verdana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216000" y="4906800"/>
            <a:ext cx="4464000" cy="318600"/>
            <a:chOff x="216000" y="4906800"/>
            <a:chExt cx="4464000" cy="318600"/>
          </a:xfrm>
        </p:grpSpPr>
        <p:sp>
          <p:nvSpPr>
            <p:cNvPr id="160" name="TextShape 13"/>
            <p:cNvSpPr txBox="1"/>
            <p:nvPr/>
          </p:nvSpPr>
          <p:spPr>
            <a:xfrm>
              <a:off x="216000" y="4906800"/>
              <a:ext cx="1872000" cy="318600"/>
            </a:xfrm>
            <a:prstGeom prst="rect">
              <a:avLst/>
            </a:prstGeom>
          </p:spPr>
          <p:txBody>
            <a:bodyPr wrap="none" lIns="90000" tIns="45000" rIns="90000" bIns="45000"/>
            <a:lstStyle/>
            <a:p>
              <a:r>
                <a:rPr lang="en-US" sz="1500" dirty="0">
                  <a:ea typeface="Verdana"/>
                </a:rPr>
                <a:t>Saving</a:t>
              </a:r>
              <a:endParaRPr sz="1500" dirty="0">
                <a:ea typeface="Verdana"/>
              </a:endParaRPr>
            </a:p>
          </p:txBody>
        </p:sp>
        <p:sp>
          <p:nvSpPr>
            <p:cNvPr id="161" name="TextShape 14"/>
            <p:cNvSpPr txBox="1"/>
            <p:nvPr/>
          </p:nvSpPr>
          <p:spPr>
            <a:xfrm>
              <a:off x="2808000" y="4906800"/>
              <a:ext cx="1872000" cy="318600"/>
            </a:xfrm>
            <a:prstGeom prst="rect">
              <a:avLst/>
            </a:prstGeom>
          </p:spPr>
          <p:txBody>
            <a:bodyPr wrap="none" lIns="90000" tIns="45000" rIns="90000" bIns="45000"/>
            <a:lstStyle/>
            <a:p>
              <a:r>
                <a:rPr lang="en-US" sz="1500" dirty="0">
                  <a:ea typeface="Verdana"/>
                </a:rPr>
                <a:t>Perfection</a:t>
              </a:r>
              <a:endParaRPr sz="1500" dirty="0">
                <a:ea typeface="Verdana"/>
              </a:endParaRPr>
            </a:p>
          </p:txBody>
        </p:sp>
      </p:grpSp>
      <p:sp>
        <p:nvSpPr>
          <p:cNvPr id="162" name="TextShape 15"/>
          <p:cNvSpPr txBox="1"/>
          <p:nvPr/>
        </p:nvSpPr>
        <p:spPr>
          <a:xfrm>
            <a:off x="5667688" y="4958220"/>
            <a:ext cx="3384000" cy="36000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r>
              <a:rPr lang="en-US" sz="1500" b="1" dirty="0">
                <a:solidFill>
                  <a:srgbClr val="FF0000"/>
                </a:solidFill>
                <a:ea typeface="Verdana"/>
              </a:rPr>
              <a:t>Focus on Goal</a:t>
            </a:r>
            <a:endParaRPr sz="1500" b="1" dirty="0">
              <a:solidFill>
                <a:srgbClr val="FF0000"/>
              </a:solidFill>
              <a:ea typeface="Verdana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216000" y="4406085"/>
            <a:ext cx="4464000" cy="339300"/>
            <a:chOff x="216000" y="4406085"/>
            <a:chExt cx="4464000" cy="339300"/>
          </a:xfrm>
        </p:grpSpPr>
        <p:sp>
          <p:nvSpPr>
            <p:cNvPr id="17" name="TextShape 10"/>
            <p:cNvSpPr txBox="1"/>
            <p:nvPr/>
          </p:nvSpPr>
          <p:spPr>
            <a:xfrm>
              <a:off x="216000" y="4426785"/>
              <a:ext cx="1872000" cy="318600"/>
            </a:xfrm>
            <a:prstGeom prst="rect">
              <a:avLst/>
            </a:prstGeom>
          </p:spPr>
          <p:txBody>
            <a:bodyPr wrap="none" lIns="90000" tIns="45000" rIns="90000" bIns="45000"/>
            <a:lstStyle/>
            <a:p>
              <a:r>
                <a:rPr lang="lv-LV" sz="1500" dirty="0" err="1" smtClean="0">
                  <a:ea typeface="Verdana"/>
                </a:rPr>
                <a:t>Complexity</a:t>
              </a:r>
              <a:endParaRPr sz="1500" dirty="0">
                <a:ea typeface="Verdana"/>
              </a:endParaRPr>
            </a:p>
          </p:txBody>
        </p:sp>
        <p:sp>
          <p:nvSpPr>
            <p:cNvPr id="18" name="TextShape 10"/>
            <p:cNvSpPr txBox="1"/>
            <p:nvPr/>
          </p:nvSpPr>
          <p:spPr>
            <a:xfrm>
              <a:off x="2808000" y="4406085"/>
              <a:ext cx="1872000" cy="318600"/>
            </a:xfrm>
            <a:prstGeom prst="rect">
              <a:avLst/>
            </a:prstGeom>
          </p:spPr>
          <p:txBody>
            <a:bodyPr wrap="none" lIns="90000" tIns="45000" rIns="90000" bIns="45000"/>
            <a:lstStyle/>
            <a:p>
              <a:r>
                <a:rPr lang="lv-LV" sz="1500" dirty="0" err="1">
                  <a:solidFill>
                    <a:srgbClr val="FF0000"/>
                  </a:solidFill>
                  <a:ea typeface="Verdana"/>
                </a:rPr>
                <a:t>Simplicity</a:t>
              </a:r>
              <a:endParaRPr sz="1500" dirty="0">
                <a:solidFill>
                  <a:srgbClr val="FF0000"/>
                </a:solidFill>
                <a:ea typeface="Verdana"/>
              </a:endParaRPr>
            </a:p>
          </p:txBody>
        </p:sp>
      </p:grpSp>
      <p:sp>
        <p:nvSpPr>
          <p:cNvPr id="19" name="TextShape 10"/>
          <p:cNvSpPr txBox="1"/>
          <p:nvPr/>
        </p:nvSpPr>
        <p:spPr>
          <a:xfrm>
            <a:off x="5632560" y="4426785"/>
            <a:ext cx="1872000" cy="31860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r>
              <a:rPr lang="lv-LV" sz="1500" b="1" dirty="0" err="1">
                <a:solidFill>
                  <a:srgbClr val="FF0000"/>
                </a:solidFill>
                <a:ea typeface="Verdana"/>
              </a:rPr>
              <a:t>Simplicity</a:t>
            </a:r>
            <a:endParaRPr sz="1500" b="1" dirty="0">
              <a:solidFill>
                <a:srgbClr val="FF0000"/>
              </a:solidFill>
              <a:ea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val="589416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6" grpId="0"/>
      <p:bldP spid="159" grpId="0"/>
      <p:bldP spid="162" grpId="0"/>
      <p:bldP spid="1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Shape 5"/>
          <p:cNvSpPr txBox="1"/>
          <p:nvPr/>
        </p:nvSpPr>
        <p:spPr>
          <a:xfrm>
            <a:off x="457200" y="1368000"/>
            <a:ext cx="8496000" cy="143100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pPr algn="ctr"/>
            <a:r>
              <a:rPr lang="en-US" sz="3200" dirty="0">
                <a:latin typeface="+mj-lt"/>
                <a:ea typeface="SimSun"/>
              </a:rPr>
              <a:t>The way to increase companies results</a:t>
            </a:r>
            <a:endParaRPr lang="lv-LV" sz="3200" dirty="0">
              <a:latin typeface="+mj-lt"/>
              <a:ea typeface="SimSun"/>
            </a:endParaRPr>
          </a:p>
          <a:p>
            <a:pPr algn="ctr"/>
            <a:r>
              <a:rPr lang="en-US" sz="3200" dirty="0">
                <a:latin typeface="+mj-lt"/>
                <a:ea typeface="SimSun"/>
              </a:rPr>
              <a:t> by decreasing “efficiency” on local operations. </a:t>
            </a:r>
            <a:endParaRPr lang="lv-LV" sz="3200" dirty="0">
              <a:latin typeface="+mj-lt"/>
              <a:ea typeface="SimSun"/>
            </a:endParaRPr>
          </a:p>
        </p:txBody>
      </p:sp>
    </p:spTree>
    <p:extLst>
      <p:ext uri="{BB962C8B-B14F-4D97-AF65-F5344CB8AC3E}">
        <p14:creationId xmlns:p14="http://schemas.microsoft.com/office/powerpoint/2010/main" val="2058460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oup 30"/>
          <p:cNvGrpSpPr/>
          <p:nvPr/>
        </p:nvGrpSpPr>
        <p:grpSpPr>
          <a:xfrm>
            <a:off x="6575767" y="1988215"/>
            <a:ext cx="995400" cy="641520"/>
            <a:chOff x="6575767" y="1988215"/>
            <a:chExt cx="995400" cy="641520"/>
          </a:xfrm>
        </p:grpSpPr>
        <p:sp>
          <p:nvSpPr>
            <p:cNvPr id="14" name="Rectangle 12"/>
            <p:cNvSpPr/>
            <p:nvPr/>
          </p:nvSpPr>
          <p:spPr>
            <a:xfrm>
              <a:off x="6575767" y="1988215"/>
              <a:ext cx="995400" cy="641520"/>
            </a:xfrm>
            <a:prstGeom prst="rect">
              <a:avLst/>
            </a:prstGeom>
            <a:solidFill>
              <a:srgbClr val="00FF00"/>
            </a:solidFill>
            <a:ln>
              <a:solidFill>
                <a:srgbClr val="000000"/>
              </a:solidFill>
            </a:ln>
          </p:spPr>
        </p:sp>
        <p:sp>
          <p:nvSpPr>
            <p:cNvPr id="15" name="Ellipse 13"/>
            <p:cNvSpPr/>
            <p:nvPr/>
          </p:nvSpPr>
          <p:spPr>
            <a:xfrm>
              <a:off x="6707167" y="2059495"/>
              <a:ext cx="700920" cy="427680"/>
            </a:xfrm>
            <a:prstGeom prst="ellipse">
              <a:avLst/>
            </a:prstGeom>
            <a:solidFill>
              <a:srgbClr val="FFFFFF"/>
            </a:solidFill>
            <a:ln>
              <a:solidFill>
                <a:srgbClr val="808080"/>
              </a:solidFill>
            </a:ln>
          </p:spPr>
          <p:txBody>
            <a:bodyPr wrap="none" lIns="90000" tIns="45000" rIns="90000" bIns="45000" anchor="ctr" anchorCtr="1"/>
            <a:lstStyle/>
            <a:p>
              <a:pPr algn="ctr"/>
              <a:r>
                <a:rPr lang="en-US" sz="2000" b="1"/>
                <a:t>6</a:t>
              </a:r>
              <a:endParaRPr/>
            </a:p>
          </p:txBody>
        </p:sp>
      </p:grpSp>
      <p:pic>
        <p:nvPicPr>
          <p:cNvPr id="18" name="Picture 17"/>
          <p:cNvPicPr/>
          <p:nvPr/>
        </p:nvPicPr>
        <p:blipFill>
          <a:blip r:embed="rId2"/>
          <a:stretch>
            <a:fillRect/>
          </a:stretch>
        </p:blipFill>
        <p:spPr>
          <a:xfrm>
            <a:off x="1874811" y="3511034"/>
            <a:ext cx="4608000" cy="2952000"/>
          </a:xfrm>
          <a:prstGeom prst="rect">
            <a:avLst/>
          </a:prstGeom>
          <a:ln>
            <a:noFill/>
          </a:ln>
        </p:spPr>
      </p:pic>
      <p:sp>
        <p:nvSpPr>
          <p:cNvPr id="19" name="Right Arrow 18"/>
          <p:cNvSpPr/>
          <p:nvPr/>
        </p:nvSpPr>
        <p:spPr>
          <a:xfrm>
            <a:off x="5654508" y="2201586"/>
            <a:ext cx="723277" cy="241753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TextShape 3"/>
          <p:cNvSpPr txBox="1"/>
          <p:nvPr/>
        </p:nvSpPr>
        <p:spPr>
          <a:xfrm>
            <a:off x="2160000" y="144360"/>
            <a:ext cx="6768000" cy="64764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pPr algn="ctr"/>
            <a:r>
              <a:rPr lang="en-US" sz="3200" dirty="0">
                <a:latin typeface="+mj-lt"/>
                <a:ea typeface="SimSun"/>
              </a:rPr>
              <a:t>Combining TOC and Lean </a:t>
            </a:r>
            <a:r>
              <a:rPr lang="en-US" sz="3200" dirty="0" smtClean="0">
                <a:latin typeface="+mj-lt"/>
                <a:ea typeface="SimSun"/>
              </a:rPr>
              <a:t>approach</a:t>
            </a:r>
            <a:endParaRPr sz="3200" dirty="0">
              <a:latin typeface="+mj-lt"/>
              <a:ea typeface="SimSun"/>
            </a:endParaRPr>
          </a:p>
        </p:txBody>
      </p:sp>
      <p:sp>
        <p:nvSpPr>
          <p:cNvPr id="23" name="TextShape 4"/>
          <p:cNvSpPr txBox="1"/>
          <p:nvPr/>
        </p:nvSpPr>
        <p:spPr>
          <a:xfrm>
            <a:off x="2316480" y="586639"/>
            <a:ext cx="6492240" cy="673361"/>
          </a:xfrm>
          <a:prstGeom prst="rect">
            <a:avLst/>
          </a:prstGeom>
        </p:spPr>
        <p:txBody>
          <a:bodyPr lIns="0" tIns="0" rIns="0" bIns="0" anchor="ctr"/>
          <a:lstStyle/>
          <a:p>
            <a:r>
              <a:rPr lang="en-US" sz="2400" dirty="0" smtClean="0"/>
              <a:t>Sample: Dryer production line</a:t>
            </a:r>
            <a:endParaRPr lang="en-US" sz="2400" dirty="0"/>
          </a:p>
        </p:txBody>
      </p:sp>
      <p:pic>
        <p:nvPicPr>
          <p:cNvPr id="24" name="Picture 23"/>
          <p:cNvPicPr/>
          <p:nvPr/>
        </p:nvPicPr>
        <p:blipFill>
          <a:blip r:embed="rId3"/>
          <a:stretch>
            <a:fillRect/>
          </a:stretch>
        </p:blipFill>
        <p:spPr>
          <a:xfrm>
            <a:off x="1081515" y="2846030"/>
            <a:ext cx="4739639" cy="2413784"/>
          </a:xfrm>
          <a:prstGeom prst="rect">
            <a:avLst/>
          </a:prstGeom>
          <a:ln>
            <a:noFill/>
          </a:ln>
        </p:spPr>
      </p:pic>
      <p:sp>
        <p:nvSpPr>
          <p:cNvPr id="3" name="Down Arrow 2"/>
          <p:cNvSpPr/>
          <p:nvPr/>
        </p:nvSpPr>
        <p:spPr>
          <a:xfrm>
            <a:off x="3785263" y="2839483"/>
            <a:ext cx="274320" cy="790979"/>
          </a:xfrm>
          <a:prstGeom prst="downArrow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0" name="Group 29"/>
          <p:cNvGrpSpPr/>
          <p:nvPr/>
        </p:nvGrpSpPr>
        <p:grpSpPr>
          <a:xfrm>
            <a:off x="1391767" y="1196215"/>
            <a:ext cx="6192000" cy="1729302"/>
            <a:chOff x="1391767" y="1196215"/>
            <a:chExt cx="6192000" cy="1729302"/>
          </a:xfrm>
        </p:grpSpPr>
        <p:grpSp>
          <p:nvGrpSpPr>
            <p:cNvPr id="2" name="Group 1"/>
            <p:cNvGrpSpPr/>
            <p:nvPr/>
          </p:nvGrpSpPr>
          <p:grpSpPr>
            <a:xfrm>
              <a:off x="1391767" y="1196215"/>
              <a:ext cx="6192000" cy="1440000"/>
              <a:chOff x="1391767" y="1196215"/>
              <a:chExt cx="6192000" cy="1440000"/>
            </a:xfrm>
          </p:grpSpPr>
          <p:sp>
            <p:nvSpPr>
              <p:cNvPr id="5" name="Line 2"/>
              <p:cNvSpPr/>
              <p:nvPr/>
            </p:nvSpPr>
            <p:spPr>
              <a:xfrm>
                <a:off x="1391767" y="2636215"/>
                <a:ext cx="6192000" cy="0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</p:sp>
          <p:sp>
            <p:nvSpPr>
              <p:cNvPr id="6" name="Rectangle 3"/>
              <p:cNvSpPr/>
              <p:nvPr/>
            </p:nvSpPr>
            <p:spPr>
              <a:xfrm>
                <a:off x="2458807" y="1340215"/>
                <a:ext cx="995040" cy="1296000"/>
              </a:xfrm>
              <a:prstGeom prst="rect">
                <a:avLst/>
              </a:prstGeom>
              <a:solidFill>
                <a:srgbClr val="FFFF99"/>
              </a:solidFill>
              <a:ln>
                <a:solidFill>
                  <a:srgbClr val="808080"/>
                </a:solidFill>
              </a:ln>
            </p:spPr>
          </p:sp>
          <p:sp>
            <p:nvSpPr>
              <p:cNvPr id="7" name="Ellipse 4"/>
              <p:cNvSpPr/>
              <p:nvPr/>
            </p:nvSpPr>
            <p:spPr>
              <a:xfrm>
                <a:off x="2618287" y="2060215"/>
                <a:ext cx="700920" cy="418320"/>
              </a:xfrm>
              <a:prstGeom prst="ellipse">
                <a:avLst/>
              </a:prstGeom>
              <a:solidFill>
                <a:srgbClr val="FFFFFF"/>
              </a:solidFill>
              <a:ln>
                <a:solidFill>
                  <a:srgbClr val="808080"/>
                </a:solidFill>
              </a:ln>
            </p:spPr>
            <p:txBody>
              <a:bodyPr wrap="none" lIns="90000" tIns="45000" rIns="90000" bIns="45000" anchor="ctr" anchorCtr="1"/>
              <a:lstStyle/>
              <a:p>
                <a:pPr algn="ctr"/>
                <a:r>
                  <a:rPr lang="en-US" sz="2000" b="1"/>
                  <a:t>11</a:t>
                </a:r>
                <a:endParaRPr/>
              </a:p>
            </p:txBody>
          </p:sp>
          <p:sp>
            <p:nvSpPr>
              <p:cNvPr id="8" name="Rectangle 5"/>
              <p:cNvSpPr/>
              <p:nvPr/>
            </p:nvSpPr>
            <p:spPr>
              <a:xfrm>
                <a:off x="1463767" y="1196215"/>
                <a:ext cx="995040" cy="1440000"/>
              </a:xfrm>
              <a:prstGeom prst="rect">
                <a:avLst/>
              </a:prstGeom>
              <a:solidFill>
                <a:srgbClr val="FFFF66"/>
              </a:solidFill>
              <a:ln>
                <a:solidFill>
                  <a:srgbClr val="808080"/>
                </a:solidFill>
              </a:ln>
            </p:spPr>
          </p:sp>
          <p:sp>
            <p:nvSpPr>
              <p:cNvPr id="9" name="Ellipse 6"/>
              <p:cNvSpPr/>
              <p:nvPr/>
            </p:nvSpPr>
            <p:spPr>
              <a:xfrm>
                <a:off x="1626847" y="2060215"/>
                <a:ext cx="700920" cy="432000"/>
              </a:xfrm>
              <a:prstGeom prst="ellipse">
                <a:avLst/>
              </a:prstGeom>
              <a:solidFill>
                <a:srgbClr val="FFFFFF"/>
              </a:solidFill>
              <a:ln>
                <a:solidFill>
                  <a:srgbClr val="808080"/>
                </a:solidFill>
              </a:ln>
            </p:spPr>
            <p:txBody>
              <a:bodyPr wrap="none" lIns="90000" tIns="45000" rIns="90000" bIns="45000" anchor="ctr" anchorCtr="1"/>
              <a:lstStyle/>
              <a:p>
                <a:pPr algn="ctr"/>
                <a:r>
                  <a:rPr lang="en-US" sz="2000" b="1"/>
                  <a:t>12</a:t>
                </a:r>
                <a:endParaRPr/>
              </a:p>
            </p:txBody>
          </p:sp>
          <p:sp>
            <p:nvSpPr>
              <p:cNvPr id="10" name="Rectangle 7"/>
              <p:cNvSpPr/>
              <p:nvPr/>
            </p:nvSpPr>
            <p:spPr>
              <a:xfrm>
                <a:off x="3453847" y="1988215"/>
                <a:ext cx="995400" cy="648000"/>
              </a:xfrm>
              <a:prstGeom prst="rect">
                <a:avLst/>
              </a:prstGeom>
              <a:solidFill>
                <a:srgbClr val="FFD320"/>
              </a:solidFill>
              <a:ln>
                <a:solidFill>
                  <a:srgbClr val="808080"/>
                </a:solidFill>
              </a:ln>
            </p:spPr>
          </p:sp>
          <p:sp>
            <p:nvSpPr>
              <p:cNvPr id="11" name="Ellipse 8"/>
              <p:cNvSpPr/>
              <p:nvPr/>
            </p:nvSpPr>
            <p:spPr>
              <a:xfrm>
                <a:off x="3623767" y="2060215"/>
                <a:ext cx="700920" cy="432000"/>
              </a:xfrm>
              <a:prstGeom prst="ellipse">
                <a:avLst/>
              </a:prstGeom>
              <a:solidFill>
                <a:srgbClr val="FFFFFF"/>
              </a:solidFill>
              <a:ln>
                <a:solidFill>
                  <a:srgbClr val="808080"/>
                </a:solidFill>
              </a:ln>
            </p:spPr>
            <p:txBody>
              <a:bodyPr wrap="none" lIns="90000" tIns="45000" rIns="90000" bIns="45000" anchor="ctr" anchorCtr="1"/>
              <a:lstStyle/>
              <a:p>
                <a:pPr algn="ctr"/>
                <a:r>
                  <a:rPr lang="en-US" sz="2000" b="1" dirty="0"/>
                  <a:t>6</a:t>
                </a:r>
                <a:endParaRPr dirty="0"/>
              </a:p>
            </p:txBody>
          </p:sp>
          <p:sp>
            <p:nvSpPr>
              <p:cNvPr id="12" name="Rectangle 9"/>
              <p:cNvSpPr/>
              <p:nvPr/>
            </p:nvSpPr>
            <p:spPr>
              <a:xfrm>
                <a:off x="4449247" y="1484215"/>
                <a:ext cx="1007280" cy="1137600"/>
              </a:xfrm>
              <a:prstGeom prst="rect">
                <a:avLst/>
              </a:prstGeom>
              <a:solidFill>
                <a:srgbClr val="FF950E"/>
              </a:solidFill>
              <a:ln>
                <a:solidFill>
                  <a:srgbClr val="808080"/>
                </a:solidFill>
              </a:ln>
            </p:spPr>
          </p:sp>
          <p:sp>
            <p:nvSpPr>
              <p:cNvPr id="13" name="Ellipse 10"/>
              <p:cNvSpPr/>
              <p:nvPr/>
            </p:nvSpPr>
            <p:spPr>
              <a:xfrm>
                <a:off x="4578847" y="2060215"/>
                <a:ext cx="700920" cy="432000"/>
              </a:xfrm>
              <a:prstGeom prst="ellipse">
                <a:avLst/>
              </a:prstGeom>
              <a:solidFill>
                <a:srgbClr val="FFFFFF"/>
              </a:solidFill>
              <a:ln>
                <a:solidFill>
                  <a:srgbClr val="808080"/>
                </a:solidFill>
              </a:ln>
            </p:spPr>
            <p:txBody>
              <a:bodyPr wrap="none" lIns="90000" tIns="45000" rIns="90000" bIns="45000" anchor="ctr" anchorCtr="1"/>
              <a:lstStyle/>
              <a:p>
                <a:pPr algn="ctr"/>
                <a:r>
                  <a:rPr lang="en-US" sz="2000" b="1"/>
                  <a:t>10</a:t>
                </a:r>
                <a:endParaRPr/>
              </a:p>
            </p:txBody>
          </p:sp>
        </p:grpSp>
        <p:grpSp>
          <p:nvGrpSpPr>
            <p:cNvPr id="21" name="Group 20"/>
            <p:cNvGrpSpPr/>
            <p:nvPr/>
          </p:nvGrpSpPr>
          <p:grpSpPr>
            <a:xfrm>
              <a:off x="1476074" y="2599538"/>
              <a:ext cx="3933853" cy="325979"/>
              <a:chOff x="1476074" y="2599538"/>
              <a:chExt cx="3933853" cy="325979"/>
            </a:xfrm>
          </p:grpSpPr>
          <p:sp>
            <p:nvSpPr>
              <p:cNvPr id="25" name="TextShape 4"/>
              <p:cNvSpPr txBox="1"/>
              <p:nvPr/>
            </p:nvSpPr>
            <p:spPr>
              <a:xfrm>
                <a:off x="3451335" y="2599538"/>
                <a:ext cx="1454952" cy="305780"/>
              </a:xfrm>
              <a:prstGeom prst="rect">
                <a:avLst/>
              </a:prstGeom>
            </p:spPr>
            <p:txBody>
              <a:bodyPr lIns="0" tIns="0" rIns="0" bIns="0" anchor="ctr"/>
              <a:lstStyle/>
              <a:p>
                <a:r>
                  <a:rPr lang="en-US" sz="1200" dirty="0" smtClean="0"/>
                  <a:t>Automatic wiring</a:t>
                </a:r>
                <a:endParaRPr lang="en-US" sz="1200" dirty="0"/>
              </a:p>
            </p:txBody>
          </p:sp>
          <p:sp>
            <p:nvSpPr>
              <p:cNvPr id="26" name="TextShape 4"/>
              <p:cNvSpPr txBox="1"/>
              <p:nvPr/>
            </p:nvSpPr>
            <p:spPr>
              <a:xfrm>
                <a:off x="2591731" y="2608491"/>
                <a:ext cx="738276" cy="305780"/>
              </a:xfrm>
              <a:prstGeom prst="rect">
                <a:avLst/>
              </a:prstGeom>
            </p:spPr>
            <p:txBody>
              <a:bodyPr lIns="0" tIns="0" rIns="0" bIns="0" anchor="ctr"/>
              <a:lstStyle/>
              <a:p>
                <a:r>
                  <a:rPr lang="en-US" sz="1200" dirty="0"/>
                  <a:t>Assembly</a:t>
                </a:r>
              </a:p>
            </p:txBody>
          </p:sp>
          <p:sp>
            <p:nvSpPr>
              <p:cNvPr id="27" name="TextShape 4"/>
              <p:cNvSpPr txBox="1"/>
              <p:nvPr/>
            </p:nvSpPr>
            <p:spPr>
              <a:xfrm>
                <a:off x="1476074" y="2619737"/>
                <a:ext cx="1043397" cy="305780"/>
              </a:xfrm>
              <a:prstGeom prst="rect">
                <a:avLst/>
              </a:prstGeom>
            </p:spPr>
            <p:txBody>
              <a:bodyPr lIns="0" tIns="0" rIns="0" bIns="0" anchor="ctr"/>
              <a:lstStyle/>
              <a:p>
                <a:r>
                  <a:rPr lang="en-US" sz="1200" dirty="0"/>
                  <a:t>Prefabrication</a:t>
                </a:r>
              </a:p>
            </p:txBody>
          </p:sp>
          <p:sp>
            <p:nvSpPr>
              <p:cNvPr id="28" name="TextShape 4"/>
              <p:cNvSpPr txBox="1"/>
              <p:nvPr/>
            </p:nvSpPr>
            <p:spPr>
              <a:xfrm>
                <a:off x="4667831" y="2599538"/>
                <a:ext cx="742096" cy="305780"/>
              </a:xfrm>
              <a:prstGeom prst="rect">
                <a:avLst/>
              </a:prstGeom>
            </p:spPr>
            <p:txBody>
              <a:bodyPr lIns="0" tIns="0" rIns="0" bIns="0" anchor="ctr"/>
              <a:lstStyle/>
              <a:p>
                <a:r>
                  <a:rPr lang="en-US" sz="1200" dirty="0"/>
                  <a:t>Packaging</a:t>
                </a:r>
              </a:p>
            </p:txBody>
          </p:sp>
        </p:grpSp>
      </p:grpSp>
      <p:sp>
        <p:nvSpPr>
          <p:cNvPr id="29" name="TextShape 4"/>
          <p:cNvSpPr txBox="1"/>
          <p:nvPr/>
        </p:nvSpPr>
        <p:spPr>
          <a:xfrm>
            <a:off x="6490887" y="2606570"/>
            <a:ext cx="1267454" cy="305780"/>
          </a:xfrm>
          <a:prstGeom prst="rect">
            <a:avLst/>
          </a:prstGeom>
        </p:spPr>
        <p:txBody>
          <a:bodyPr lIns="0" tIns="0" rIns="0" bIns="0" anchor="ctr"/>
          <a:lstStyle/>
          <a:p>
            <a:r>
              <a:rPr lang="en-US" sz="1200" dirty="0" smtClean="0"/>
              <a:t>Finished products</a:t>
            </a:r>
            <a:endParaRPr lang="en-US" sz="1200" dirty="0"/>
          </a:p>
        </p:txBody>
      </p:sp>
      <p:cxnSp>
        <p:nvCxnSpPr>
          <p:cNvPr id="22" name="Straight Connector 21"/>
          <p:cNvCxnSpPr/>
          <p:nvPr/>
        </p:nvCxnSpPr>
        <p:spPr>
          <a:xfrm>
            <a:off x="1463767" y="1988215"/>
            <a:ext cx="6120000" cy="0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50370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3" grpId="0" animBg="1"/>
      <p:bldP spid="2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oup 30"/>
          <p:cNvGrpSpPr/>
          <p:nvPr/>
        </p:nvGrpSpPr>
        <p:grpSpPr>
          <a:xfrm>
            <a:off x="6575767" y="1988215"/>
            <a:ext cx="995400" cy="641520"/>
            <a:chOff x="6575767" y="1988215"/>
            <a:chExt cx="995400" cy="641520"/>
          </a:xfrm>
        </p:grpSpPr>
        <p:sp>
          <p:nvSpPr>
            <p:cNvPr id="14" name="Rectangle 12"/>
            <p:cNvSpPr/>
            <p:nvPr/>
          </p:nvSpPr>
          <p:spPr>
            <a:xfrm>
              <a:off x="6575767" y="1988215"/>
              <a:ext cx="995400" cy="641520"/>
            </a:xfrm>
            <a:prstGeom prst="rect">
              <a:avLst/>
            </a:prstGeom>
            <a:solidFill>
              <a:srgbClr val="00FF00"/>
            </a:solidFill>
            <a:ln>
              <a:solidFill>
                <a:srgbClr val="000000"/>
              </a:solidFill>
            </a:ln>
          </p:spPr>
        </p:sp>
        <p:sp>
          <p:nvSpPr>
            <p:cNvPr id="15" name="Ellipse 13"/>
            <p:cNvSpPr/>
            <p:nvPr/>
          </p:nvSpPr>
          <p:spPr>
            <a:xfrm>
              <a:off x="6707167" y="2059495"/>
              <a:ext cx="700920" cy="427680"/>
            </a:xfrm>
            <a:prstGeom prst="ellipse">
              <a:avLst/>
            </a:prstGeom>
            <a:solidFill>
              <a:srgbClr val="FFFFFF"/>
            </a:solidFill>
            <a:ln>
              <a:solidFill>
                <a:srgbClr val="808080"/>
              </a:solidFill>
            </a:ln>
          </p:spPr>
          <p:txBody>
            <a:bodyPr wrap="none" lIns="90000" tIns="45000" rIns="90000" bIns="45000" anchor="ctr" anchorCtr="1"/>
            <a:lstStyle/>
            <a:p>
              <a:pPr algn="ctr"/>
              <a:r>
                <a:rPr lang="en-US" sz="2000" b="1"/>
                <a:t>6</a:t>
              </a:r>
              <a:endParaRPr/>
            </a:p>
          </p:txBody>
        </p:sp>
      </p:grpSp>
      <p:pic>
        <p:nvPicPr>
          <p:cNvPr id="18" name="Picture 17"/>
          <p:cNvPicPr/>
          <p:nvPr/>
        </p:nvPicPr>
        <p:blipFill>
          <a:blip r:embed="rId2"/>
          <a:stretch>
            <a:fillRect/>
          </a:stretch>
        </p:blipFill>
        <p:spPr>
          <a:xfrm>
            <a:off x="1874811" y="3511034"/>
            <a:ext cx="4394253" cy="2952000"/>
          </a:xfrm>
          <a:prstGeom prst="rect">
            <a:avLst/>
          </a:prstGeom>
          <a:ln>
            <a:noFill/>
          </a:ln>
        </p:spPr>
      </p:pic>
      <p:sp>
        <p:nvSpPr>
          <p:cNvPr id="19" name="Right Arrow 18"/>
          <p:cNvSpPr/>
          <p:nvPr/>
        </p:nvSpPr>
        <p:spPr>
          <a:xfrm>
            <a:off x="5654508" y="2201586"/>
            <a:ext cx="723277" cy="241753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TextShape 3"/>
          <p:cNvSpPr txBox="1"/>
          <p:nvPr/>
        </p:nvSpPr>
        <p:spPr>
          <a:xfrm>
            <a:off x="2160000" y="144360"/>
            <a:ext cx="6768000" cy="64764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pPr algn="ctr"/>
            <a:r>
              <a:rPr lang="en-US" sz="3200" dirty="0">
                <a:latin typeface="+mj-lt"/>
                <a:ea typeface="SimSun"/>
              </a:rPr>
              <a:t>Combining TOC and Lean </a:t>
            </a:r>
            <a:r>
              <a:rPr lang="en-US" sz="3200" dirty="0" smtClean="0">
                <a:latin typeface="+mj-lt"/>
                <a:ea typeface="SimSun"/>
              </a:rPr>
              <a:t>approach</a:t>
            </a:r>
            <a:endParaRPr sz="3200" dirty="0">
              <a:latin typeface="+mj-lt"/>
              <a:ea typeface="SimSun"/>
            </a:endParaRPr>
          </a:p>
        </p:txBody>
      </p:sp>
      <p:sp>
        <p:nvSpPr>
          <p:cNvPr id="23" name="TextShape 4"/>
          <p:cNvSpPr txBox="1"/>
          <p:nvPr/>
        </p:nvSpPr>
        <p:spPr>
          <a:xfrm>
            <a:off x="2316480" y="586639"/>
            <a:ext cx="6492240" cy="673361"/>
          </a:xfrm>
          <a:prstGeom prst="rect">
            <a:avLst/>
          </a:prstGeom>
        </p:spPr>
        <p:txBody>
          <a:bodyPr lIns="0" tIns="0" rIns="0" bIns="0" anchor="ctr"/>
          <a:lstStyle/>
          <a:p>
            <a:r>
              <a:rPr lang="en-US" sz="2400" dirty="0" smtClean="0"/>
              <a:t>Sample: Dryer production line</a:t>
            </a:r>
            <a:endParaRPr lang="en-US" sz="2400" dirty="0"/>
          </a:p>
        </p:txBody>
      </p:sp>
      <p:sp>
        <p:nvSpPr>
          <p:cNvPr id="3" name="Down Arrow 2"/>
          <p:cNvSpPr/>
          <p:nvPr/>
        </p:nvSpPr>
        <p:spPr>
          <a:xfrm>
            <a:off x="3785263" y="2839483"/>
            <a:ext cx="274320" cy="790979"/>
          </a:xfrm>
          <a:prstGeom prst="downArrow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Line 2"/>
          <p:cNvSpPr/>
          <p:nvPr/>
        </p:nvSpPr>
        <p:spPr>
          <a:xfrm>
            <a:off x="1391767" y="2636215"/>
            <a:ext cx="6192000" cy="0"/>
          </a:xfrm>
          <a:prstGeom prst="line">
            <a:avLst/>
          </a:prstGeom>
          <a:ln>
            <a:solidFill>
              <a:srgbClr val="000000"/>
            </a:solidFill>
          </a:ln>
        </p:spPr>
      </p:sp>
      <p:sp>
        <p:nvSpPr>
          <p:cNvPr id="6" name="Rectangle 3"/>
          <p:cNvSpPr/>
          <p:nvPr/>
        </p:nvSpPr>
        <p:spPr>
          <a:xfrm>
            <a:off x="2458807" y="1340215"/>
            <a:ext cx="995040" cy="1296000"/>
          </a:xfrm>
          <a:prstGeom prst="rect">
            <a:avLst/>
          </a:prstGeom>
          <a:solidFill>
            <a:srgbClr val="FFFF99"/>
          </a:solidFill>
          <a:ln>
            <a:solidFill>
              <a:srgbClr val="808080"/>
            </a:solidFill>
          </a:ln>
        </p:spPr>
      </p:sp>
      <p:sp>
        <p:nvSpPr>
          <p:cNvPr id="7" name="Ellipse 4"/>
          <p:cNvSpPr/>
          <p:nvPr/>
        </p:nvSpPr>
        <p:spPr>
          <a:xfrm>
            <a:off x="2618287" y="2060215"/>
            <a:ext cx="700920" cy="418320"/>
          </a:xfrm>
          <a:prstGeom prst="ellipse">
            <a:avLst/>
          </a:prstGeom>
          <a:solidFill>
            <a:srgbClr val="FFFFFF"/>
          </a:solidFill>
          <a:ln>
            <a:solidFill>
              <a:srgbClr val="808080"/>
            </a:solidFill>
          </a:ln>
        </p:spPr>
        <p:txBody>
          <a:bodyPr wrap="none" lIns="90000" tIns="45000" rIns="90000" bIns="45000" anchor="ctr" anchorCtr="1"/>
          <a:lstStyle/>
          <a:p>
            <a:pPr algn="ctr"/>
            <a:r>
              <a:rPr lang="en-US" sz="2000" b="1"/>
              <a:t>11</a:t>
            </a:r>
            <a:endParaRPr/>
          </a:p>
        </p:txBody>
      </p:sp>
      <p:sp>
        <p:nvSpPr>
          <p:cNvPr id="8" name="Rectangle 5"/>
          <p:cNvSpPr/>
          <p:nvPr/>
        </p:nvSpPr>
        <p:spPr>
          <a:xfrm>
            <a:off x="1463767" y="1196215"/>
            <a:ext cx="995040" cy="1440000"/>
          </a:xfrm>
          <a:prstGeom prst="rect">
            <a:avLst/>
          </a:prstGeom>
          <a:solidFill>
            <a:srgbClr val="FFFF66"/>
          </a:solidFill>
          <a:ln>
            <a:solidFill>
              <a:srgbClr val="808080"/>
            </a:solidFill>
          </a:ln>
        </p:spPr>
      </p:sp>
      <p:sp>
        <p:nvSpPr>
          <p:cNvPr id="9" name="Ellipse 6"/>
          <p:cNvSpPr/>
          <p:nvPr/>
        </p:nvSpPr>
        <p:spPr>
          <a:xfrm>
            <a:off x="1626847" y="2060215"/>
            <a:ext cx="700920" cy="432000"/>
          </a:xfrm>
          <a:prstGeom prst="ellipse">
            <a:avLst/>
          </a:prstGeom>
          <a:solidFill>
            <a:srgbClr val="FFFFFF"/>
          </a:solidFill>
          <a:ln>
            <a:solidFill>
              <a:srgbClr val="808080"/>
            </a:solidFill>
          </a:ln>
        </p:spPr>
        <p:txBody>
          <a:bodyPr wrap="none" lIns="90000" tIns="45000" rIns="90000" bIns="45000" anchor="ctr" anchorCtr="1"/>
          <a:lstStyle/>
          <a:p>
            <a:pPr algn="ctr"/>
            <a:r>
              <a:rPr lang="en-US" sz="2000" b="1"/>
              <a:t>12</a:t>
            </a:r>
            <a:endParaRPr/>
          </a:p>
        </p:txBody>
      </p:sp>
      <p:sp>
        <p:nvSpPr>
          <p:cNvPr id="10" name="Rectangle 7"/>
          <p:cNvSpPr/>
          <p:nvPr/>
        </p:nvSpPr>
        <p:spPr>
          <a:xfrm>
            <a:off x="3453847" y="1988215"/>
            <a:ext cx="995400" cy="648000"/>
          </a:xfrm>
          <a:prstGeom prst="rect">
            <a:avLst/>
          </a:prstGeom>
          <a:solidFill>
            <a:srgbClr val="FFD320"/>
          </a:solidFill>
          <a:ln>
            <a:solidFill>
              <a:srgbClr val="808080"/>
            </a:solidFill>
          </a:ln>
        </p:spPr>
      </p:sp>
      <p:sp>
        <p:nvSpPr>
          <p:cNvPr id="11" name="Ellipse 8"/>
          <p:cNvSpPr/>
          <p:nvPr/>
        </p:nvSpPr>
        <p:spPr>
          <a:xfrm>
            <a:off x="3623767" y="2060215"/>
            <a:ext cx="700920" cy="432000"/>
          </a:xfrm>
          <a:prstGeom prst="ellipse">
            <a:avLst/>
          </a:prstGeom>
          <a:solidFill>
            <a:srgbClr val="FFFFFF"/>
          </a:solidFill>
          <a:ln>
            <a:solidFill>
              <a:srgbClr val="808080"/>
            </a:solidFill>
          </a:ln>
        </p:spPr>
        <p:txBody>
          <a:bodyPr wrap="none" lIns="90000" tIns="45000" rIns="90000" bIns="45000" anchor="ctr" anchorCtr="1"/>
          <a:lstStyle/>
          <a:p>
            <a:pPr algn="ctr"/>
            <a:r>
              <a:rPr lang="en-US" sz="2000" b="1" dirty="0"/>
              <a:t>6</a:t>
            </a:r>
            <a:endParaRPr dirty="0"/>
          </a:p>
        </p:txBody>
      </p:sp>
      <p:sp>
        <p:nvSpPr>
          <p:cNvPr id="12" name="Rectangle 9"/>
          <p:cNvSpPr/>
          <p:nvPr/>
        </p:nvSpPr>
        <p:spPr>
          <a:xfrm>
            <a:off x="4449246" y="1498615"/>
            <a:ext cx="1007280" cy="1137600"/>
          </a:xfrm>
          <a:prstGeom prst="rect">
            <a:avLst/>
          </a:prstGeom>
          <a:solidFill>
            <a:srgbClr val="FF950E"/>
          </a:solidFill>
          <a:ln>
            <a:solidFill>
              <a:srgbClr val="808080"/>
            </a:solidFill>
          </a:ln>
        </p:spPr>
      </p:sp>
      <p:sp>
        <p:nvSpPr>
          <p:cNvPr id="13" name="Ellipse 10"/>
          <p:cNvSpPr/>
          <p:nvPr/>
        </p:nvSpPr>
        <p:spPr>
          <a:xfrm>
            <a:off x="4578847" y="2060215"/>
            <a:ext cx="700920" cy="432000"/>
          </a:xfrm>
          <a:prstGeom prst="ellipse">
            <a:avLst/>
          </a:prstGeom>
          <a:solidFill>
            <a:srgbClr val="FFFFFF"/>
          </a:solidFill>
          <a:ln>
            <a:solidFill>
              <a:srgbClr val="808080"/>
            </a:solidFill>
          </a:ln>
        </p:spPr>
        <p:txBody>
          <a:bodyPr wrap="none" lIns="90000" tIns="45000" rIns="90000" bIns="45000" anchor="ctr" anchorCtr="1"/>
          <a:lstStyle/>
          <a:p>
            <a:pPr algn="ctr"/>
            <a:r>
              <a:rPr lang="en-US" sz="2000" b="1"/>
              <a:t>10</a:t>
            </a:r>
            <a:endParaRPr/>
          </a:p>
        </p:txBody>
      </p:sp>
      <p:grpSp>
        <p:nvGrpSpPr>
          <p:cNvPr id="21" name="Group 20"/>
          <p:cNvGrpSpPr/>
          <p:nvPr/>
        </p:nvGrpSpPr>
        <p:grpSpPr>
          <a:xfrm>
            <a:off x="1476074" y="2599538"/>
            <a:ext cx="3933853" cy="325979"/>
            <a:chOff x="1476074" y="2599538"/>
            <a:chExt cx="3933853" cy="325979"/>
          </a:xfrm>
        </p:grpSpPr>
        <p:sp>
          <p:nvSpPr>
            <p:cNvPr id="25" name="TextShape 4"/>
            <p:cNvSpPr txBox="1"/>
            <p:nvPr/>
          </p:nvSpPr>
          <p:spPr>
            <a:xfrm>
              <a:off x="3451335" y="2599538"/>
              <a:ext cx="1454952" cy="305780"/>
            </a:xfrm>
            <a:prstGeom prst="rect">
              <a:avLst/>
            </a:prstGeom>
          </p:spPr>
          <p:txBody>
            <a:bodyPr lIns="0" tIns="0" rIns="0" bIns="0" anchor="ctr"/>
            <a:lstStyle/>
            <a:p>
              <a:r>
                <a:rPr lang="en-US" sz="1200" dirty="0" smtClean="0"/>
                <a:t>Automatic wiring</a:t>
              </a:r>
              <a:endParaRPr lang="en-US" sz="1200" dirty="0"/>
            </a:p>
          </p:txBody>
        </p:sp>
        <p:sp>
          <p:nvSpPr>
            <p:cNvPr id="26" name="TextShape 4"/>
            <p:cNvSpPr txBox="1"/>
            <p:nvPr/>
          </p:nvSpPr>
          <p:spPr>
            <a:xfrm>
              <a:off x="2591731" y="2608491"/>
              <a:ext cx="738276" cy="305780"/>
            </a:xfrm>
            <a:prstGeom prst="rect">
              <a:avLst/>
            </a:prstGeom>
          </p:spPr>
          <p:txBody>
            <a:bodyPr lIns="0" tIns="0" rIns="0" bIns="0" anchor="ctr"/>
            <a:lstStyle/>
            <a:p>
              <a:r>
                <a:rPr lang="en-US" sz="1200" dirty="0"/>
                <a:t>Assembly</a:t>
              </a:r>
            </a:p>
          </p:txBody>
        </p:sp>
        <p:sp>
          <p:nvSpPr>
            <p:cNvPr id="27" name="TextShape 4"/>
            <p:cNvSpPr txBox="1"/>
            <p:nvPr/>
          </p:nvSpPr>
          <p:spPr>
            <a:xfrm>
              <a:off x="1476074" y="2619737"/>
              <a:ext cx="1043397" cy="305780"/>
            </a:xfrm>
            <a:prstGeom prst="rect">
              <a:avLst/>
            </a:prstGeom>
          </p:spPr>
          <p:txBody>
            <a:bodyPr lIns="0" tIns="0" rIns="0" bIns="0" anchor="ctr"/>
            <a:lstStyle/>
            <a:p>
              <a:r>
                <a:rPr lang="en-US" sz="1200" dirty="0"/>
                <a:t>Prefabrication</a:t>
              </a:r>
            </a:p>
          </p:txBody>
        </p:sp>
        <p:sp>
          <p:nvSpPr>
            <p:cNvPr id="28" name="TextShape 4"/>
            <p:cNvSpPr txBox="1"/>
            <p:nvPr/>
          </p:nvSpPr>
          <p:spPr>
            <a:xfrm>
              <a:off x="4667831" y="2599538"/>
              <a:ext cx="742096" cy="305780"/>
            </a:xfrm>
            <a:prstGeom prst="rect">
              <a:avLst/>
            </a:prstGeom>
          </p:spPr>
          <p:txBody>
            <a:bodyPr lIns="0" tIns="0" rIns="0" bIns="0" anchor="ctr"/>
            <a:lstStyle/>
            <a:p>
              <a:r>
                <a:rPr lang="en-US" sz="1200" dirty="0"/>
                <a:t>Packaging</a:t>
              </a:r>
            </a:p>
          </p:txBody>
        </p:sp>
      </p:grpSp>
      <p:sp>
        <p:nvSpPr>
          <p:cNvPr id="29" name="TextShape 4"/>
          <p:cNvSpPr txBox="1"/>
          <p:nvPr/>
        </p:nvSpPr>
        <p:spPr>
          <a:xfrm>
            <a:off x="6490887" y="2606570"/>
            <a:ext cx="1267454" cy="305780"/>
          </a:xfrm>
          <a:prstGeom prst="rect">
            <a:avLst/>
          </a:prstGeom>
        </p:spPr>
        <p:txBody>
          <a:bodyPr lIns="0" tIns="0" rIns="0" bIns="0" anchor="ctr"/>
          <a:lstStyle/>
          <a:p>
            <a:r>
              <a:rPr lang="en-US" sz="1200" dirty="0" smtClean="0"/>
              <a:t>Finished products</a:t>
            </a:r>
            <a:endParaRPr lang="en-US" sz="1200" dirty="0"/>
          </a:p>
        </p:txBody>
      </p:sp>
      <p:grpSp>
        <p:nvGrpSpPr>
          <p:cNvPr id="4" name="Group 3"/>
          <p:cNvGrpSpPr/>
          <p:nvPr/>
        </p:nvGrpSpPr>
        <p:grpSpPr>
          <a:xfrm>
            <a:off x="3450975" y="1707986"/>
            <a:ext cx="995400" cy="928228"/>
            <a:chOff x="7481887" y="3976305"/>
            <a:chExt cx="995400" cy="928228"/>
          </a:xfrm>
        </p:grpSpPr>
        <p:sp>
          <p:nvSpPr>
            <p:cNvPr id="35" name="Rectangle 7"/>
            <p:cNvSpPr/>
            <p:nvPr/>
          </p:nvSpPr>
          <p:spPr>
            <a:xfrm>
              <a:off x="7481887" y="3976305"/>
              <a:ext cx="995400" cy="928228"/>
            </a:xfrm>
            <a:prstGeom prst="rect">
              <a:avLst/>
            </a:prstGeom>
            <a:solidFill>
              <a:srgbClr val="FFD320"/>
            </a:solidFill>
            <a:ln>
              <a:solidFill>
                <a:srgbClr val="808080"/>
              </a:solidFill>
            </a:ln>
          </p:spPr>
        </p:sp>
        <p:sp>
          <p:nvSpPr>
            <p:cNvPr id="30" name="Ellipse 8"/>
            <p:cNvSpPr/>
            <p:nvPr/>
          </p:nvSpPr>
          <p:spPr>
            <a:xfrm>
              <a:off x="7629127" y="4361455"/>
              <a:ext cx="700920" cy="432000"/>
            </a:xfrm>
            <a:prstGeom prst="ellipse">
              <a:avLst/>
            </a:prstGeom>
            <a:solidFill>
              <a:srgbClr val="FFFFFF"/>
            </a:solidFill>
            <a:ln>
              <a:solidFill>
                <a:srgbClr val="808080"/>
              </a:solidFill>
            </a:ln>
          </p:spPr>
          <p:txBody>
            <a:bodyPr wrap="none" lIns="90000" tIns="45000" rIns="90000" bIns="45000" anchor="ctr" anchorCtr="1"/>
            <a:lstStyle/>
            <a:p>
              <a:pPr algn="ctr"/>
              <a:r>
                <a:rPr lang="lv-LV" sz="2000" b="1" dirty="0" smtClean="0"/>
                <a:t>8</a:t>
              </a:r>
              <a:endParaRPr dirty="0"/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6575767" y="1686781"/>
            <a:ext cx="995400" cy="943071"/>
            <a:chOff x="7418668" y="3428216"/>
            <a:chExt cx="995400" cy="943071"/>
          </a:xfrm>
        </p:grpSpPr>
        <p:sp>
          <p:nvSpPr>
            <p:cNvPr id="36" name="Rectangle 12"/>
            <p:cNvSpPr/>
            <p:nvPr/>
          </p:nvSpPr>
          <p:spPr>
            <a:xfrm>
              <a:off x="7418668" y="3428216"/>
              <a:ext cx="995400" cy="943071"/>
            </a:xfrm>
            <a:prstGeom prst="rect">
              <a:avLst/>
            </a:prstGeom>
            <a:solidFill>
              <a:srgbClr val="00FF00"/>
            </a:solidFill>
            <a:ln>
              <a:solidFill>
                <a:srgbClr val="000000"/>
              </a:solidFill>
            </a:ln>
          </p:spPr>
        </p:sp>
        <p:sp>
          <p:nvSpPr>
            <p:cNvPr id="37" name="Ellipse 13"/>
            <p:cNvSpPr/>
            <p:nvPr/>
          </p:nvSpPr>
          <p:spPr>
            <a:xfrm>
              <a:off x="7565908" y="3826736"/>
              <a:ext cx="700920" cy="427680"/>
            </a:xfrm>
            <a:prstGeom prst="ellipse">
              <a:avLst/>
            </a:prstGeom>
            <a:solidFill>
              <a:srgbClr val="FFFFFF"/>
            </a:solidFill>
            <a:ln>
              <a:solidFill>
                <a:srgbClr val="808080"/>
              </a:solidFill>
            </a:ln>
          </p:spPr>
          <p:txBody>
            <a:bodyPr wrap="none" lIns="90000" tIns="45000" rIns="90000" bIns="45000" anchor="ctr" anchorCtr="1"/>
            <a:lstStyle/>
            <a:p>
              <a:pPr algn="ctr"/>
              <a:r>
                <a:rPr lang="lv-LV" sz="2000" b="1" dirty="0" smtClean="0"/>
                <a:t>8</a:t>
              </a:r>
              <a:endParaRPr dirty="0"/>
            </a:p>
          </p:txBody>
        </p:sp>
      </p:grpSp>
      <p:cxnSp>
        <p:nvCxnSpPr>
          <p:cNvPr id="22" name="Straight Connector 21"/>
          <p:cNvCxnSpPr/>
          <p:nvPr/>
        </p:nvCxnSpPr>
        <p:spPr>
          <a:xfrm>
            <a:off x="1463767" y="1988215"/>
            <a:ext cx="6120000" cy="0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pic>
        <p:nvPicPr>
          <p:cNvPr id="39" name="Picture 38"/>
          <p:cNvPicPr/>
          <p:nvPr/>
        </p:nvPicPr>
        <p:blipFill>
          <a:blip r:embed="rId3"/>
          <a:stretch>
            <a:fillRect/>
          </a:stretch>
        </p:blipFill>
        <p:spPr>
          <a:xfrm>
            <a:off x="5005627" y="3530704"/>
            <a:ext cx="4104000" cy="2966526"/>
          </a:xfrm>
          <a:prstGeom prst="rect">
            <a:avLst/>
          </a:prstGeom>
          <a:ln>
            <a:noFill/>
          </a:ln>
        </p:spPr>
      </p:pic>
      <p:sp>
        <p:nvSpPr>
          <p:cNvPr id="2" name="Plus 1"/>
          <p:cNvSpPr/>
          <p:nvPr/>
        </p:nvSpPr>
        <p:spPr>
          <a:xfrm>
            <a:off x="4551620" y="4528022"/>
            <a:ext cx="755374" cy="648000"/>
          </a:xfrm>
          <a:prstGeom prst="mathPlus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675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3.33333E-6 L -0.15104 0.0007 " pathEditMode="relative" rAng="0" ptsTypes="AA">
                                      <p:cBhvr>
                                        <p:cTn id="6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52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42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94444E-6 -4.81481E-6 L 0.00087 -0.04212 " pathEditMode="relative" rAng="0" ptsTypes="AA">
                                      <p:cBhvr>
                                        <p:cTn id="2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" y="-21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7" name="Picture 416"/>
          <p:cNvPicPr/>
          <p:nvPr/>
        </p:nvPicPr>
        <p:blipFill>
          <a:blip r:embed="rId2"/>
          <a:stretch>
            <a:fillRect/>
          </a:stretch>
        </p:blipFill>
        <p:spPr>
          <a:xfrm>
            <a:off x="216000" y="4623480"/>
            <a:ext cx="2016000" cy="1640520"/>
          </a:xfrm>
          <a:prstGeom prst="rect">
            <a:avLst/>
          </a:prstGeom>
          <a:ln>
            <a:noFill/>
          </a:ln>
        </p:spPr>
      </p:pic>
      <p:pic>
        <p:nvPicPr>
          <p:cNvPr id="418" name="Picture 417"/>
          <p:cNvPicPr/>
          <p:nvPr/>
        </p:nvPicPr>
        <p:blipFill>
          <a:blip r:embed="rId3"/>
          <a:stretch>
            <a:fillRect/>
          </a:stretch>
        </p:blipFill>
        <p:spPr>
          <a:xfrm>
            <a:off x="3744000" y="4176000"/>
            <a:ext cx="1019160" cy="872640"/>
          </a:xfrm>
          <a:prstGeom prst="rect">
            <a:avLst/>
          </a:prstGeom>
          <a:ln>
            <a:noFill/>
          </a:ln>
        </p:spPr>
      </p:pic>
      <p:sp>
        <p:nvSpPr>
          <p:cNvPr id="419" name="Rectangle 1"/>
          <p:cNvSpPr/>
          <p:nvPr/>
        </p:nvSpPr>
        <p:spPr>
          <a:xfrm>
            <a:off x="3468960" y="2664000"/>
            <a:ext cx="995040" cy="1224000"/>
          </a:xfrm>
          <a:prstGeom prst="rect">
            <a:avLst/>
          </a:prstGeom>
          <a:solidFill>
            <a:srgbClr val="FFFF99"/>
          </a:solidFill>
          <a:ln>
            <a:solidFill>
              <a:srgbClr val="808080"/>
            </a:solidFill>
          </a:ln>
        </p:spPr>
      </p:sp>
      <p:sp>
        <p:nvSpPr>
          <p:cNvPr id="420" name="Ellipse 2"/>
          <p:cNvSpPr/>
          <p:nvPr/>
        </p:nvSpPr>
        <p:spPr>
          <a:xfrm>
            <a:off x="3628440" y="3312000"/>
            <a:ext cx="700920" cy="426960"/>
          </a:xfrm>
          <a:prstGeom prst="ellipse">
            <a:avLst/>
          </a:prstGeom>
          <a:solidFill>
            <a:srgbClr val="FFFFFF"/>
          </a:solidFill>
          <a:ln>
            <a:solidFill>
              <a:srgbClr val="808080"/>
            </a:solidFill>
          </a:ln>
        </p:spPr>
        <p:txBody>
          <a:bodyPr wrap="none" lIns="90000" tIns="45000" rIns="90000" bIns="45000" anchor="ctr" anchorCtr="1"/>
          <a:lstStyle/>
          <a:p>
            <a:pPr algn="ctr"/>
            <a:r>
              <a:rPr lang="en-US" sz="2000" b="1"/>
              <a:t>11</a:t>
            </a:r>
            <a:endParaRPr/>
          </a:p>
        </p:txBody>
      </p:sp>
      <p:sp>
        <p:nvSpPr>
          <p:cNvPr id="421" name="Line 3"/>
          <p:cNvSpPr/>
          <p:nvPr/>
        </p:nvSpPr>
        <p:spPr>
          <a:xfrm>
            <a:off x="720000" y="3888000"/>
            <a:ext cx="7848000" cy="0"/>
          </a:xfrm>
          <a:prstGeom prst="line">
            <a:avLst/>
          </a:prstGeom>
          <a:ln>
            <a:solidFill>
              <a:srgbClr val="000000"/>
            </a:solidFill>
          </a:ln>
        </p:spPr>
      </p:sp>
      <p:sp>
        <p:nvSpPr>
          <p:cNvPr id="423" name="Rectangle 5"/>
          <p:cNvSpPr/>
          <p:nvPr/>
        </p:nvSpPr>
        <p:spPr>
          <a:xfrm>
            <a:off x="2244960" y="2304000"/>
            <a:ext cx="995040" cy="1584000"/>
          </a:xfrm>
          <a:prstGeom prst="rect">
            <a:avLst/>
          </a:prstGeom>
          <a:solidFill>
            <a:srgbClr val="FFFF66"/>
          </a:solidFill>
          <a:ln>
            <a:solidFill>
              <a:srgbClr val="808080"/>
            </a:solidFill>
          </a:ln>
        </p:spPr>
      </p:sp>
      <p:sp>
        <p:nvSpPr>
          <p:cNvPr id="424" name="Ellipse 6"/>
          <p:cNvSpPr/>
          <p:nvPr/>
        </p:nvSpPr>
        <p:spPr>
          <a:xfrm>
            <a:off x="2408040" y="3312000"/>
            <a:ext cx="700920" cy="417600"/>
          </a:xfrm>
          <a:prstGeom prst="ellipse">
            <a:avLst/>
          </a:prstGeom>
          <a:solidFill>
            <a:srgbClr val="FFFFFF"/>
          </a:solidFill>
          <a:ln>
            <a:solidFill>
              <a:srgbClr val="808080"/>
            </a:solidFill>
          </a:ln>
        </p:spPr>
        <p:txBody>
          <a:bodyPr wrap="none" lIns="90000" tIns="45000" rIns="90000" bIns="45000" anchor="ctr" anchorCtr="1"/>
          <a:lstStyle/>
          <a:p>
            <a:pPr algn="ctr"/>
            <a:r>
              <a:rPr lang="en-US" sz="2000" b="1"/>
              <a:t>12</a:t>
            </a:r>
            <a:endParaRPr/>
          </a:p>
        </p:txBody>
      </p:sp>
      <p:sp>
        <p:nvSpPr>
          <p:cNvPr id="425" name="Rectangle 7"/>
          <p:cNvSpPr/>
          <p:nvPr/>
        </p:nvSpPr>
        <p:spPr>
          <a:xfrm>
            <a:off x="6408720" y="2736000"/>
            <a:ext cx="1007280" cy="1137600"/>
          </a:xfrm>
          <a:prstGeom prst="rect">
            <a:avLst/>
          </a:prstGeom>
          <a:solidFill>
            <a:srgbClr val="FF950E"/>
          </a:solidFill>
          <a:ln>
            <a:solidFill>
              <a:srgbClr val="808080"/>
            </a:solidFill>
          </a:ln>
        </p:spPr>
      </p:sp>
      <p:sp>
        <p:nvSpPr>
          <p:cNvPr id="426" name="Ellipse 8"/>
          <p:cNvSpPr/>
          <p:nvPr/>
        </p:nvSpPr>
        <p:spPr>
          <a:xfrm>
            <a:off x="6538320" y="3312000"/>
            <a:ext cx="700920" cy="432000"/>
          </a:xfrm>
          <a:prstGeom prst="ellipse">
            <a:avLst/>
          </a:prstGeom>
          <a:solidFill>
            <a:srgbClr val="FFFFFF"/>
          </a:solidFill>
          <a:ln>
            <a:solidFill>
              <a:srgbClr val="808080"/>
            </a:solidFill>
          </a:ln>
        </p:spPr>
        <p:txBody>
          <a:bodyPr wrap="none" lIns="90000" tIns="45000" rIns="90000" bIns="45000" anchor="ctr" anchorCtr="1"/>
          <a:lstStyle/>
          <a:p>
            <a:pPr algn="ctr"/>
            <a:r>
              <a:rPr lang="en-US" sz="2000" b="1"/>
              <a:t>10</a:t>
            </a:r>
            <a:endParaRPr/>
          </a:p>
        </p:txBody>
      </p:sp>
      <p:sp>
        <p:nvSpPr>
          <p:cNvPr id="427" name="Rectangle 9"/>
          <p:cNvSpPr/>
          <p:nvPr/>
        </p:nvSpPr>
        <p:spPr>
          <a:xfrm>
            <a:off x="5268600" y="3015720"/>
            <a:ext cx="995400" cy="872280"/>
          </a:xfrm>
          <a:prstGeom prst="rect">
            <a:avLst/>
          </a:prstGeom>
          <a:solidFill>
            <a:srgbClr val="FFD320"/>
          </a:solidFill>
          <a:ln>
            <a:solidFill>
              <a:srgbClr val="808080"/>
            </a:solidFill>
          </a:ln>
        </p:spPr>
      </p:sp>
      <p:sp>
        <p:nvSpPr>
          <p:cNvPr id="428" name="Ellipse 10"/>
          <p:cNvSpPr/>
          <p:nvPr/>
        </p:nvSpPr>
        <p:spPr>
          <a:xfrm>
            <a:off x="5412600" y="3303720"/>
            <a:ext cx="700920" cy="432000"/>
          </a:xfrm>
          <a:prstGeom prst="ellipse">
            <a:avLst/>
          </a:prstGeom>
          <a:solidFill>
            <a:srgbClr val="FFFFFF"/>
          </a:solidFill>
          <a:ln>
            <a:solidFill>
              <a:srgbClr val="808080"/>
            </a:solidFill>
          </a:ln>
        </p:spPr>
        <p:txBody>
          <a:bodyPr wrap="none" lIns="90000" tIns="45000" rIns="90000" bIns="45000" anchor="ctr" anchorCtr="1"/>
          <a:lstStyle/>
          <a:p>
            <a:pPr algn="ctr"/>
            <a:r>
              <a:rPr lang="en-US" sz="2000" b="1"/>
              <a:t>8</a:t>
            </a:r>
            <a:endParaRPr/>
          </a:p>
        </p:txBody>
      </p:sp>
      <p:sp>
        <p:nvSpPr>
          <p:cNvPr id="430" name="Rectangle 12"/>
          <p:cNvSpPr/>
          <p:nvPr/>
        </p:nvSpPr>
        <p:spPr>
          <a:xfrm>
            <a:off x="588960" y="2304000"/>
            <a:ext cx="995040" cy="1584000"/>
          </a:xfrm>
          <a:prstGeom prst="rect">
            <a:avLst/>
          </a:prstGeom>
          <a:solidFill>
            <a:srgbClr val="99CCFF"/>
          </a:solidFill>
          <a:ln>
            <a:solidFill>
              <a:srgbClr val="808080"/>
            </a:solidFill>
          </a:ln>
        </p:spPr>
      </p:sp>
      <p:sp>
        <p:nvSpPr>
          <p:cNvPr id="432" name="TextShape 14"/>
          <p:cNvSpPr txBox="1"/>
          <p:nvPr/>
        </p:nvSpPr>
        <p:spPr>
          <a:xfrm>
            <a:off x="504000" y="1872000"/>
            <a:ext cx="1068120" cy="477000"/>
          </a:xfrm>
          <a:prstGeom prst="rect">
            <a:avLst/>
          </a:prstGeom>
        </p:spPr>
        <p:txBody>
          <a:bodyPr wrap="none" lIns="100800" tIns="55800" rIns="100800" bIns="55800"/>
          <a:lstStyle/>
          <a:p>
            <a:pPr algn="ctr"/>
            <a:r>
              <a:rPr lang="lv-LV" sz="1200" dirty="0" err="1" smtClean="0"/>
              <a:t>Row</a:t>
            </a:r>
            <a:r>
              <a:rPr lang="lv-LV" sz="1200" dirty="0" smtClean="0"/>
              <a:t> </a:t>
            </a:r>
            <a:r>
              <a:rPr lang="lv-LV" sz="1200" dirty="0" err="1" smtClean="0"/>
              <a:t>material</a:t>
            </a:r>
            <a:endParaRPr dirty="0"/>
          </a:p>
        </p:txBody>
      </p:sp>
      <p:sp>
        <p:nvSpPr>
          <p:cNvPr id="433" name="TextShape 15"/>
          <p:cNvSpPr txBox="1"/>
          <p:nvPr/>
        </p:nvSpPr>
        <p:spPr>
          <a:xfrm>
            <a:off x="5184000" y="2560142"/>
            <a:ext cx="1057440" cy="293579"/>
          </a:xfrm>
          <a:prstGeom prst="rect">
            <a:avLst/>
          </a:prstGeom>
        </p:spPr>
        <p:txBody>
          <a:bodyPr wrap="none" lIns="100800" tIns="55800" rIns="100800" bIns="55800"/>
          <a:lstStyle/>
          <a:p>
            <a:pPr algn="ctr"/>
            <a:r>
              <a:rPr lang="en-US" sz="1400" dirty="0" smtClean="0"/>
              <a:t> </a:t>
            </a:r>
            <a:r>
              <a:rPr lang="lv-LV" sz="1400" dirty="0" smtClean="0"/>
              <a:t>CCR </a:t>
            </a:r>
            <a:r>
              <a:rPr lang="en-US" sz="1400" dirty="0" smtClean="0"/>
              <a:t>(Drum</a:t>
            </a:r>
            <a:r>
              <a:rPr lang="en-US" sz="1400" dirty="0"/>
              <a:t>)</a:t>
            </a:r>
            <a:endParaRPr dirty="0"/>
          </a:p>
        </p:txBody>
      </p:sp>
      <p:grpSp>
        <p:nvGrpSpPr>
          <p:cNvPr id="7" name="Group 6"/>
          <p:cNvGrpSpPr/>
          <p:nvPr/>
        </p:nvGrpSpPr>
        <p:grpSpPr>
          <a:xfrm>
            <a:off x="1086480" y="3888000"/>
            <a:ext cx="4680000" cy="901080"/>
            <a:chOff x="1086480" y="3888000"/>
            <a:chExt cx="4680000" cy="901080"/>
          </a:xfrm>
        </p:grpSpPr>
        <p:cxnSp>
          <p:nvCxnSpPr>
            <p:cNvPr id="443" name="Line 25"/>
            <p:cNvCxnSpPr/>
            <p:nvPr/>
          </p:nvCxnSpPr>
          <p:spPr>
            <a:xfrm flipV="1">
              <a:off x="4896000" y="3888000"/>
              <a:ext cx="870480" cy="504360"/>
            </a:xfrm>
            <a:prstGeom prst="straightConnector1">
              <a:avLst/>
            </a:prstGeom>
            <a:ln w="28800">
              <a:solidFill>
                <a:srgbClr val="008000"/>
              </a:solidFill>
              <a:round/>
            </a:ln>
          </p:spPr>
        </p:cxnSp>
        <p:cxnSp>
          <p:nvCxnSpPr>
            <p:cNvPr id="444" name="Line 26"/>
            <p:cNvCxnSpPr/>
            <p:nvPr/>
          </p:nvCxnSpPr>
          <p:spPr>
            <a:xfrm flipH="1">
              <a:off x="3672000" y="4392000"/>
              <a:ext cx="360360" cy="360"/>
            </a:xfrm>
            <a:prstGeom prst="straightConnector1">
              <a:avLst/>
            </a:prstGeom>
            <a:ln w="28800">
              <a:solidFill>
                <a:srgbClr val="008000"/>
              </a:solidFill>
              <a:round/>
            </a:ln>
          </p:spPr>
        </p:cxnSp>
        <p:cxnSp>
          <p:nvCxnSpPr>
            <p:cNvPr id="445" name="Line 27"/>
            <p:cNvCxnSpPr>
              <a:endCxn id="430" idx="2"/>
            </p:cNvCxnSpPr>
            <p:nvPr/>
          </p:nvCxnSpPr>
          <p:spPr>
            <a:xfrm flipH="1" flipV="1">
              <a:off x="1086480" y="3888000"/>
              <a:ext cx="1721880" cy="504360"/>
            </a:xfrm>
            <a:prstGeom prst="straightConnector1">
              <a:avLst/>
            </a:prstGeom>
            <a:ln w="28800">
              <a:solidFill>
                <a:srgbClr val="008000"/>
              </a:solidFill>
              <a:round/>
            </a:ln>
          </p:spPr>
        </p:cxnSp>
        <p:grpSp>
          <p:nvGrpSpPr>
            <p:cNvPr id="3" name="Group 2"/>
            <p:cNvGrpSpPr/>
            <p:nvPr/>
          </p:nvGrpSpPr>
          <p:grpSpPr>
            <a:xfrm>
              <a:off x="2808000" y="4025520"/>
              <a:ext cx="864000" cy="763560"/>
              <a:chOff x="2808000" y="4025520"/>
              <a:chExt cx="864000" cy="763560"/>
            </a:xfrm>
          </p:grpSpPr>
          <p:sp>
            <p:nvSpPr>
              <p:cNvPr id="436" name="TextShape 18"/>
              <p:cNvSpPr txBox="1"/>
              <p:nvPr/>
            </p:nvSpPr>
            <p:spPr>
              <a:xfrm>
                <a:off x="2826060" y="4464000"/>
                <a:ext cx="737940" cy="325080"/>
              </a:xfrm>
              <a:prstGeom prst="rect">
                <a:avLst/>
              </a:prstGeom>
            </p:spPr>
            <p:txBody>
              <a:bodyPr wrap="none" lIns="100800" tIns="55800" rIns="100800" bIns="55800"/>
              <a:lstStyle/>
              <a:p>
                <a:r>
                  <a:rPr lang="en-US" sz="1400" dirty="0" smtClean="0"/>
                  <a:t>“Rope“</a:t>
                </a:r>
                <a:endParaRPr sz="1400" dirty="0"/>
              </a:p>
            </p:txBody>
          </p:sp>
          <p:sp>
            <p:nvSpPr>
              <p:cNvPr id="440" name="CustomShape 22"/>
              <p:cNvSpPr/>
              <p:nvPr/>
            </p:nvSpPr>
            <p:spPr>
              <a:xfrm>
                <a:off x="2808000" y="4320000"/>
                <a:ext cx="288000" cy="144000"/>
              </a:xfrm>
              <a:prstGeom prst="rect">
                <a:avLst/>
              </a:prstGeom>
              <a:solidFill>
                <a:srgbClr val="23FF23"/>
              </a:solidFill>
              <a:ln w="14400">
                <a:solidFill>
                  <a:srgbClr val="000000"/>
                </a:solidFill>
                <a:round/>
              </a:ln>
            </p:spPr>
          </p:sp>
          <p:sp>
            <p:nvSpPr>
              <p:cNvPr id="441" name="CustomShape 23"/>
              <p:cNvSpPr/>
              <p:nvPr/>
            </p:nvSpPr>
            <p:spPr>
              <a:xfrm>
                <a:off x="3096000" y="4320000"/>
                <a:ext cx="288000" cy="144000"/>
              </a:xfrm>
              <a:prstGeom prst="rect">
                <a:avLst/>
              </a:prstGeom>
              <a:solidFill>
                <a:srgbClr val="23FF23"/>
              </a:solidFill>
              <a:ln w="14400">
                <a:solidFill>
                  <a:srgbClr val="000000"/>
                </a:solidFill>
                <a:round/>
              </a:ln>
            </p:spPr>
          </p:sp>
          <p:sp>
            <p:nvSpPr>
              <p:cNvPr id="442" name="CustomShape 24"/>
              <p:cNvSpPr/>
              <p:nvPr/>
            </p:nvSpPr>
            <p:spPr>
              <a:xfrm>
                <a:off x="3384000" y="4320000"/>
                <a:ext cx="288000" cy="144000"/>
              </a:xfrm>
              <a:prstGeom prst="rect">
                <a:avLst/>
              </a:prstGeom>
              <a:solidFill>
                <a:srgbClr val="23FF23"/>
              </a:solidFill>
              <a:ln w="14400">
                <a:solidFill>
                  <a:srgbClr val="000000"/>
                </a:solidFill>
                <a:round/>
              </a:ln>
            </p:spPr>
          </p:sp>
          <p:sp>
            <p:nvSpPr>
              <p:cNvPr id="446" name="TextShape 28"/>
              <p:cNvSpPr txBox="1"/>
              <p:nvPr/>
            </p:nvSpPr>
            <p:spPr>
              <a:xfrm>
                <a:off x="2841840" y="4025520"/>
                <a:ext cx="830160" cy="294480"/>
              </a:xfrm>
              <a:prstGeom prst="rect">
                <a:avLst/>
              </a:prstGeom>
            </p:spPr>
            <p:txBody>
              <a:bodyPr wrap="none" lIns="100800" tIns="55800" rIns="100800" bIns="55800"/>
              <a:lstStyle/>
              <a:p>
                <a:r>
                  <a:rPr lang="en-US" sz="1200"/>
                  <a:t>KANBAN</a:t>
                </a:r>
                <a:endParaRPr/>
              </a:p>
            </p:txBody>
          </p:sp>
        </p:grpSp>
        <p:grpSp>
          <p:nvGrpSpPr>
            <p:cNvPr id="4" name="Group 3"/>
            <p:cNvGrpSpPr/>
            <p:nvPr/>
          </p:nvGrpSpPr>
          <p:grpSpPr>
            <a:xfrm>
              <a:off x="4032000" y="4025520"/>
              <a:ext cx="1078560" cy="438480"/>
              <a:chOff x="4032000" y="4025520"/>
              <a:chExt cx="1078560" cy="438480"/>
            </a:xfrm>
          </p:grpSpPr>
          <p:sp>
            <p:nvSpPr>
              <p:cNvPr id="437" name="CustomShape 19"/>
              <p:cNvSpPr/>
              <p:nvPr/>
            </p:nvSpPr>
            <p:spPr>
              <a:xfrm>
                <a:off x="4032000" y="4320000"/>
                <a:ext cx="288000" cy="144000"/>
              </a:xfrm>
              <a:prstGeom prst="rect">
                <a:avLst/>
              </a:prstGeom>
              <a:solidFill>
                <a:srgbClr val="23FF23"/>
              </a:solidFill>
              <a:ln w="14400">
                <a:solidFill>
                  <a:srgbClr val="000000"/>
                </a:solidFill>
                <a:round/>
              </a:ln>
            </p:spPr>
          </p:sp>
          <p:sp>
            <p:nvSpPr>
              <p:cNvPr id="438" name="CustomShape 20"/>
              <p:cNvSpPr/>
              <p:nvPr/>
            </p:nvSpPr>
            <p:spPr>
              <a:xfrm>
                <a:off x="4320000" y="4320000"/>
                <a:ext cx="288000" cy="144000"/>
              </a:xfrm>
              <a:prstGeom prst="rect">
                <a:avLst/>
              </a:prstGeom>
              <a:solidFill>
                <a:srgbClr val="23FF23"/>
              </a:solidFill>
              <a:ln w="14400">
                <a:solidFill>
                  <a:srgbClr val="000000"/>
                </a:solidFill>
                <a:round/>
              </a:ln>
            </p:spPr>
          </p:sp>
          <p:sp>
            <p:nvSpPr>
              <p:cNvPr id="439" name="CustomShape 21"/>
              <p:cNvSpPr/>
              <p:nvPr/>
            </p:nvSpPr>
            <p:spPr>
              <a:xfrm>
                <a:off x="4608000" y="4320000"/>
                <a:ext cx="288000" cy="144000"/>
              </a:xfrm>
              <a:prstGeom prst="rect">
                <a:avLst/>
              </a:prstGeom>
              <a:solidFill>
                <a:srgbClr val="23FF23"/>
              </a:solidFill>
              <a:ln w="14400">
                <a:solidFill>
                  <a:srgbClr val="000000"/>
                </a:solidFill>
                <a:round/>
              </a:ln>
            </p:spPr>
          </p:sp>
          <p:sp>
            <p:nvSpPr>
              <p:cNvPr id="447" name="TextShape 29"/>
              <p:cNvSpPr txBox="1"/>
              <p:nvPr/>
            </p:nvSpPr>
            <p:spPr>
              <a:xfrm>
                <a:off x="4032000" y="4025520"/>
                <a:ext cx="1078560" cy="294480"/>
              </a:xfrm>
              <a:prstGeom prst="rect">
                <a:avLst/>
              </a:prstGeom>
            </p:spPr>
            <p:txBody>
              <a:bodyPr wrap="none" lIns="100800" tIns="55800" rIns="100800" bIns="55800"/>
              <a:lstStyle/>
              <a:p>
                <a:r>
                  <a:rPr lang="en-US" sz="1200"/>
                  <a:t>Supermarket</a:t>
                </a:r>
                <a:endParaRPr/>
              </a:p>
            </p:txBody>
          </p:sp>
        </p:grpSp>
      </p:grpSp>
      <p:pic>
        <p:nvPicPr>
          <p:cNvPr id="455" name="Picture 454"/>
          <p:cNvPicPr/>
          <p:nvPr/>
        </p:nvPicPr>
        <p:blipFill>
          <a:blip r:embed="rId4"/>
          <a:stretch>
            <a:fillRect/>
          </a:stretch>
        </p:blipFill>
        <p:spPr>
          <a:xfrm>
            <a:off x="5766120" y="4654080"/>
            <a:ext cx="1872000" cy="1609920"/>
          </a:xfrm>
          <a:prstGeom prst="rect">
            <a:avLst/>
          </a:prstGeom>
          <a:ln>
            <a:noFill/>
          </a:ln>
        </p:spPr>
      </p:pic>
      <p:sp>
        <p:nvSpPr>
          <p:cNvPr id="41" name="TextShape 3"/>
          <p:cNvSpPr txBox="1"/>
          <p:nvPr/>
        </p:nvSpPr>
        <p:spPr>
          <a:xfrm>
            <a:off x="2160000" y="144360"/>
            <a:ext cx="6768000" cy="64764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pPr algn="ctr"/>
            <a:r>
              <a:rPr lang="en-US" sz="3200" dirty="0">
                <a:latin typeface="+mj-lt"/>
                <a:ea typeface="SimSun"/>
              </a:rPr>
              <a:t>Combining TOC and Lean </a:t>
            </a:r>
            <a:r>
              <a:rPr lang="en-US" sz="3200" dirty="0" smtClean="0">
                <a:latin typeface="+mj-lt"/>
                <a:ea typeface="SimSun"/>
              </a:rPr>
              <a:t>approach</a:t>
            </a:r>
            <a:endParaRPr sz="3200" dirty="0">
              <a:latin typeface="+mj-lt"/>
              <a:ea typeface="SimSun"/>
            </a:endParaRPr>
          </a:p>
        </p:txBody>
      </p:sp>
      <p:sp>
        <p:nvSpPr>
          <p:cNvPr id="42" name="TextShape 4"/>
          <p:cNvSpPr txBox="1"/>
          <p:nvPr/>
        </p:nvSpPr>
        <p:spPr>
          <a:xfrm>
            <a:off x="2316480" y="586639"/>
            <a:ext cx="6492240" cy="673361"/>
          </a:xfrm>
          <a:prstGeom prst="rect">
            <a:avLst/>
          </a:prstGeom>
        </p:spPr>
        <p:txBody>
          <a:bodyPr lIns="0" tIns="0" rIns="0" bIns="0" anchor="ctr"/>
          <a:lstStyle/>
          <a:p>
            <a:r>
              <a:rPr lang="lv-LV" sz="2000" dirty="0" smtClean="0"/>
              <a:t>DBR (</a:t>
            </a:r>
            <a:r>
              <a:rPr lang="lv-LV" sz="2000" dirty="0" err="1" smtClean="0"/>
              <a:t>Drum-Buffer-Rope</a:t>
            </a:r>
            <a:r>
              <a:rPr lang="lv-LV" sz="2000" dirty="0" smtClean="0"/>
              <a:t>) </a:t>
            </a:r>
            <a:r>
              <a:rPr lang="lv-LV" sz="2000" dirty="0" err="1" smtClean="0"/>
              <a:t>and</a:t>
            </a:r>
            <a:r>
              <a:rPr lang="lv-LV" sz="2000" dirty="0" smtClean="0"/>
              <a:t> KANBAN </a:t>
            </a:r>
            <a:r>
              <a:rPr lang="lv-LV" sz="2000" dirty="0" err="1" smtClean="0"/>
              <a:t>combination</a:t>
            </a:r>
            <a:endParaRPr lang="en-US" sz="2000" dirty="0"/>
          </a:p>
        </p:txBody>
      </p:sp>
      <p:grpSp>
        <p:nvGrpSpPr>
          <p:cNvPr id="6" name="Group 5"/>
          <p:cNvGrpSpPr/>
          <p:nvPr/>
        </p:nvGrpSpPr>
        <p:grpSpPr>
          <a:xfrm>
            <a:off x="7812240" y="2250541"/>
            <a:ext cx="996480" cy="1646728"/>
            <a:chOff x="7812240" y="2250541"/>
            <a:chExt cx="996480" cy="1646728"/>
          </a:xfrm>
        </p:grpSpPr>
        <p:sp>
          <p:nvSpPr>
            <p:cNvPr id="449" name="TextShape 31"/>
            <p:cNvSpPr txBox="1"/>
            <p:nvPr/>
          </p:nvSpPr>
          <p:spPr>
            <a:xfrm>
              <a:off x="7812240" y="2250541"/>
              <a:ext cx="996480" cy="538200"/>
            </a:xfrm>
            <a:prstGeom prst="rect">
              <a:avLst/>
            </a:prstGeom>
          </p:spPr>
          <p:txBody>
            <a:bodyPr wrap="none" lIns="100800" tIns="55800" rIns="100800" bIns="55800"/>
            <a:lstStyle/>
            <a:p>
              <a:pPr algn="ctr"/>
              <a:r>
                <a:rPr lang="lv-LV" sz="1400" dirty="0" err="1" smtClean="0"/>
                <a:t>Delivery</a:t>
              </a:r>
              <a:r>
                <a:rPr lang="lv-LV" sz="1400" dirty="0" smtClean="0"/>
                <a:t> </a:t>
              </a:r>
              <a:r>
                <a:rPr lang="lv-LV" sz="1400" dirty="0" err="1" smtClean="0"/>
                <a:t>buffer</a:t>
              </a:r>
              <a:endParaRPr dirty="0"/>
            </a:p>
          </p:txBody>
        </p:sp>
        <p:sp>
          <p:nvSpPr>
            <p:cNvPr id="2" name="Flowchart: Manual Operation 1"/>
            <p:cNvSpPr/>
            <p:nvPr/>
          </p:nvSpPr>
          <p:spPr>
            <a:xfrm>
              <a:off x="7812240" y="3384001"/>
              <a:ext cx="598800" cy="513268"/>
            </a:xfrm>
            <a:prstGeom prst="flowChartManualOperation">
              <a:avLst/>
            </a:prstGeom>
            <a:solidFill>
              <a:srgbClr val="92D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425480" y="2283300"/>
            <a:ext cx="758520" cy="1602902"/>
            <a:chOff x="4425480" y="2283300"/>
            <a:chExt cx="758520" cy="1602902"/>
          </a:xfrm>
        </p:grpSpPr>
        <p:sp>
          <p:nvSpPr>
            <p:cNvPr id="434" name="TextShape 16"/>
            <p:cNvSpPr txBox="1"/>
            <p:nvPr/>
          </p:nvSpPr>
          <p:spPr>
            <a:xfrm>
              <a:off x="4425480" y="2283300"/>
              <a:ext cx="758520" cy="325080"/>
            </a:xfrm>
            <a:prstGeom prst="rect">
              <a:avLst/>
            </a:prstGeom>
          </p:spPr>
          <p:txBody>
            <a:bodyPr wrap="none" lIns="100800" tIns="55800" rIns="100800" bIns="55800"/>
            <a:lstStyle/>
            <a:p>
              <a:r>
                <a:rPr lang="lv-LV" sz="1400" dirty="0" smtClean="0"/>
                <a:t>CCR </a:t>
              </a:r>
              <a:r>
                <a:rPr lang="lv-LV" sz="1400" dirty="0" err="1" smtClean="0"/>
                <a:t>buffer</a:t>
              </a:r>
              <a:endParaRPr dirty="0"/>
            </a:p>
          </p:txBody>
        </p:sp>
        <p:sp>
          <p:nvSpPr>
            <p:cNvPr id="44" name="Flowchart: Manual Operation 43"/>
            <p:cNvSpPr/>
            <p:nvPr/>
          </p:nvSpPr>
          <p:spPr>
            <a:xfrm>
              <a:off x="4605210" y="3439622"/>
              <a:ext cx="530670" cy="446580"/>
            </a:xfrm>
            <a:prstGeom prst="flowChartManualOperation">
              <a:avLst/>
            </a:prstGeom>
            <a:solidFill>
              <a:srgbClr val="92D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5" name="Flowchart: Manual Operation 44"/>
          <p:cNvSpPr/>
          <p:nvPr/>
        </p:nvSpPr>
        <p:spPr>
          <a:xfrm>
            <a:off x="3178200" y="3528001"/>
            <a:ext cx="377880" cy="350280"/>
          </a:xfrm>
          <a:prstGeom prst="flowChartManualOperation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9" name="Line 11"/>
          <p:cNvSpPr/>
          <p:nvPr/>
        </p:nvSpPr>
        <p:spPr>
          <a:xfrm>
            <a:off x="635040" y="3024000"/>
            <a:ext cx="7776000" cy="0"/>
          </a:xfrm>
          <a:prstGeom prst="line">
            <a:avLst/>
          </a:prstGeom>
          <a:ln w="21600">
            <a:solidFill>
              <a:srgbClr val="FF0000"/>
            </a:solidFill>
            <a:round/>
          </a:ln>
        </p:spPr>
      </p:sp>
    </p:spTree>
    <p:extLst>
      <p:ext uri="{BB962C8B-B14F-4D97-AF65-F5344CB8AC3E}">
        <p14:creationId xmlns:p14="http://schemas.microsoft.com/office/powerpoint/2010/main" val="3155209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500"/>
                                        <p:tgtEl>
                                          <p:spTgt spid="4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500"/>
                                        <p:tgtEl>
                                          <p:spTgt spid="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Shape 3"/>
          <p:cNvSpPr txBox="1"/>
          <p:nvPr/>
        </p:nvSpPr>
        <p:spPr>
          <a:xfrm>
            <a:off x="2160000" y="144360"/>
            <a:ext cx="6768000" cy="64764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pPr algn="ctr"/>
            <a:r>
              <a:rPr lang="en-US" sz="3200" dirty="0">
                <a:latin typeface="+mj-lt"/>
                <a:ea typeface="SimSun"/>
              </a:rPr>
              <a:t>Combining TOC and Lean </a:t>
            </a:r>
            <a:r>
              <a:rPr lang="en-US" sz="3200" dirty="0" smtClean="0">
                <a:latin typeface="+mj-lt"/>
                <a:ea typeface="SimSun"/>
              </a:rPr>
              <a:t>approach</a:t>
            </a:r>
            <a:endParaRPr sz="3200" dirty="0">
              <a:latin typeface="+mj-lt"/>
              <a:ea typeface="SimSun"/>
            </a:endParaRPr>
          </a:p>
        </p:txBody>
      </p:sp>
      <p:sp>
        <p:nvSpPr>
          <p:cNvPr id="23" name="TextShape 4"/>
          <p:cNvSpPr txBox="1"/>
          <p:nvPr/>
        </p:nvSpPr>
        <p:spPr>
          <a:xfrm>
            <a:off x="2316480" y="586639"/>
            <a:ext cx="6492240" cy="673361"/>
          </a:xfrm>
          <a:prstGeom prst="rect">
            <a:avLst/>
          </a:prstGeom>
        </p:spPr>
        <p:txBody>
          <a:bodyPr lIns="0" tIns="0" rIns="0" bIns="0" anchor="ctr"/>
          <a:lstStyle/>
          <a:p>
            <a:r>
              <a:rPr lang="en-US" sz="2400" dirty="0" smtClean="0"/>
              <a:t>Sample: Dryer production line</a:t>
            </a:r>
            <a:r>
              <a:rPr lang="lv-LV" sz="2400" dirty="0" smtClean="0"/>
              <a:t>, </a:t>
            </a:r>
            <a:r>
              <a:rPr lang="en-US" sz="2400" dirty="0" smtClean="0"/>
              <a:t>results</a:t>
            </a:r>
            <a:endParaRPr lang="en-US" sz="2400" dirty="0"/>
          </a:p>
        </p:txBody>
      </p:sp>
      <p:sp>
        <p:nvSpPr>
          <p:cNvPr id="34" name="TextShape 4"/>
          <p:cNvSpPr txBox="1"/>
          <p:nvPr/>
        </p:nvSpPr>
        <p:spPr>
          <a:xfrm>
            <a:off x="441960" y="1378019"/>
            <a:ext cx="8702040" cy="865980"/>
          </a:xfrm>
          <a:prstGeom prst="rect">
            <a:avLst/>
          </a:prstGeom>
        </p:spPr>
        <p:txBody>
          <a:bodyPr lIns="0" tIns="0" rIns="0" bIns="0" anchor="ctr"/>
          <a:lstStyle/>
          <a:p>
            <a:r>
              <a:rPr lang="en-US" sz="2400" dirty="0" smtClean="0"/>
              <a:t>With present action was lowered local efficiency – hourly productivity of workers was </a:t>
            </a:r>
            <a:r>
              <a:rPr lang="en-US" sz="2400" b="1" dirty="0" smtClean="0"/>
              <a:t>decreasing two times</a:t>
            </a:r>
            <a:r>
              <a:rPr lang="en-US" sz="2400" dirty="0" smtClean="0"/>
              <a:t>! </a:t>
            </a:r>
            <a:endParaRPr lang="en-US" sz="2400" dirty="0"/>
          </a:p>
        </p:txBody>
      </p:sp>
      <p:sp>
        <p:nvSpPr>
          <p:cNvPr id="38" name="TextShape 4"/>
          <p:cNvSpPr txBox="1"/>
          <p:nvPr/>
        </p:nvSpPr>
        <p:spPr>
          <a:xfrm>
            <a:off x="441960" y="4289027"/>
            <a:ext cx="8702040" cy="679213"/>
          </a:xfrm>
          <a:prstGeom prst="rect">
            <a:avLst/>
          </a:prstGeom>
        </p:spPr>
        <p:txBody>
          <a:bodyPr lIns="0" tIns="0" rIns="0" bIns="0" anchor="ctr"/>
          <a:lstStyle/>
          <a:p>
            <a:r>
              <a:rPr lang="en-US" sz="2400" dirty="0" smtClean="0"/>
              <a:t>All orders was delivered at time, nobody from customers was "send to competitor"</a:t>
            </a:r>
            <a:endParaRPr lang="en-US" sz="2400" dirty="0"/>
          </a:p>
        </p:txBody>
      </p:sp>
      <p:sp>
        <p:nvSpPr>
          <p:cNvPr id="40" name="TextShape 4"/>
          <p:cNvSpPr txBox="1"/>
          <p:nvPr/>
        </p:nvSpPr>
        <p:spPr>
          <a:xfrm>
            <a:off x="441960" y="2998273"/>
            <a:ext cx="8702040" cy="535687"/>
          </a:xfrm>
          <a:prstGeom prst="rect">
            <a:avLst/>
          </a:prstGeom>
        </p:spPr>
        <p:txBody>
          <a:bodyPr lIns="0" tIns="0" rIns="0" bIns="0" anchor="ctr"/>
          <a:lstStyle/>
          <a:p>
            <a:r>
              <a:rPr lang="en-US" sz="2400" dirty="0" smtClean="0"/>
              <a:t>Earnings was increased for 30%</a:t>
            </a:r>
            <a:endParaRPr lang="en-US" sz="2400" dirty="0"/>
          </a:p>
        </p:txBody>
      </p:sp>
      <p:sp>
        <p:nvSpPr>
          <p:cNvPr id="41" name="TextShape 4"/>
          <p:cNvSpPr txBox="1"/>
          <p:nvPr/>
        </p:nvSpPr>
        <p:spPr>
          <a:xfrm>
            <a:off x="441960" y="3576365"/>
            <a:ext cx="8702040" cy="535687"/>
          </a:xfrm>
          <a:prstGeom prst="rect">
            <a:avLst/>
          </a:prstGeom>
        </p:spPr>
        <p:txBody>
          <a:bodyPr lIns="0" tIns="0" rIns="0" bIns="0" anchor="ctr"/>
          <a:lstStyle/>
          <a:p>
            <a:r>
              <a:rPr lang="en-US" sz="2400" dirty="0" smtClean="0"/>
              <a:t>Profit was increased for 200%</a:t>
            </a:r>
            <a:endParaRPr lang="en-US" sz="2400" dirty="0"/>
          </a:p>
        </p:txBody>
      </p:sp>
      <p:sp>
        <p:nvSpPr>
          <p:cNvPr id="44" name="TextShape 4"/>
          <p:cNvSpPr txBox="1"/>
          <p:nvPr/>
        </p:nvSpPr>
        <p:spPr>
          <a:xfrm>
            <a:off x="441960" y="2371858"/>
            <a:ext cx="8702040" cy="535687"/>
          </a:xfrm>
          <a:prstGeom prst="rect">
            <a:avLst/>
          </a:prstGeom>
        </p:spPr>
        <p:txBody>
          <a:bodyPr lIns="0" tIns="0" rIns="0" bIns="0" anchor="ctr"/>
          <a:lstStyle/>
          <a:p>
            <a:r>
              <a:rPr lang="en-US" sz="2400" dirty="0" smtClean="0"/>
              <a:t>But</a:t>
            </a:r>
            <a:r>
              <a:rPr lang="lv-LV" sz="2400" dirty="0" smtClean="0"/>
              <a:t>…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661973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40" grpId="0"/>
      <p:bldP spid="41" grpId="0"/>
      <p:bldP spid="4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Shape 3"/>
          <p:cNvSpPr txBox="1">
            <a:spLocks noGrp="1"/>
          </p:cNvSpPr>
          <p:nvPr>
            <p:ph type="subTitle"/>
          </p:nvPr>
        </p:nvSpPr>
        <p:spPr>
          <a:xfrm>
            <a:off x="319680" y="1043940"/>
            <a:ext cx="8224920" cy="257592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pPr marL="0" indent="0" algn="ctr">
              <a:buNone/>
            </a:pPr>
            <a:r>
              <a:rPr lang="en-US" sz="3200" dirty="0">
                <a:solidFill>
                  <a:srgbClr val="000000"/>
                </a:solidFill>
                <a:ea typeface="SimSun"/>
              </a:rPr>
              <a:t>TOC “Road </a:t>
            </a:r>
            <a:r>
              <a:rPr lang="en-US" sz="3200" dirty="0">
                <a:ea typeface="SimSun"/>
              </a:rPr>
              <a:t>runner” culture and how to </a:t>
            </a:r>
            <a:r>
              <a:rPr lang="en-US" sz="3200" dirty="0" smtClean="0">
                <a:ea typeface="SimSun"/>
              </a:rPr>
              <a:t>change</a:t>
            </a:r>
            <a:endParaRPr lang="lv-LV" sz="3200" dirty="0" smtClean="0">
              <a:ea typeface="SimSun"/>
            </a:endParaRPr>
          </a:p>
          <a:p>
            <a:pPr marL="0" indent="0" algn="ctr">
              <a:buNone/>
            </a:pPr>
            <a:r>
              <a:rPr lang="en-US" sz="3200" dirty="0" smtClean="0">
                <a:ea typeface="SimSun"/>
              </a:rPr>
              <a:t> </a:t>
            </a:r>
            <a:r>
              <a:rPr lang="en-US" sz="3200" dirty="0">
                <a:ea typeface="SimSun"/>
              </a:rPr>
              <a:t>management paradigm </a:t>
            </a:r>
            <a:r>
              <a:rPr lang="en-US" sz="3200" dirty="0" smtClean="0">
                <a:ea typeface="SimSun"/>
              </a:rPr>
              <a:t>about</a:t>
            </a:r>
            <a:endParaRPr lang="lv-LV" sz="3200" dirty="0" smtClean="0">
              <a:ea typeface="SimSun"/>
            </a:endParaRPr>
          </a:p>
          <a:p>
            <a:pPr marL="0" indent="0" algn="ctr">
              <a:buNone/>
            </a:pPr>
            <a:r>
              <a:rPr lang="en-US" sz="3200" dirty="0" smtClean="0">
                <a:ea typeface="SimSun"/>
              </a:rPr>
              <a:t> </a:t>
            </a:r>
            <a:r>
              <a:rPr lang="en-US" sz="3200" dirty="0">
                <a:ea typeface="SimSun"/>
              </a:rPr>
              <a:t>utilization of workforce? </a:t>
            </a:r>
            <a:endParaRPr sz="3200" dirty="0">
              <a:ea typeface="SimSun"/>
            </a:endParaRPr>
          </a:p>
        </p:txBody>
      </p:sp>
      <p:pic>
        <p:nvPicPr>
          <p:cNvPr id="5" name="Picture 4"/>
          <p:cNvPicPr/>
          <p:nvPr/>
        </p:nvPicPr>
        <p:blipFill>
          <a:blip r:embed="rId2"/>
          <a:stretch>
            <a:fillRect/>
          </a:stretch>
        </p:blipFill>
        <p:spPr>
          <a:xfrm>
            <a:off x="1196340" y="4312920"/>
            <a:ext cx="1835280" cy="1633080"/>
          </a:xfrm>
          <a:prstGeom prst="rect">
            <a:avLst/>
          </a:prstGeom>
          <a:ln>
            <a:noFill/>
          </a:ln>
        </p:spPr>
      </p:pic>
      <p:pic>
        <p:nvPicPr>
          <p:cNvPr id="6" name="Picture 5"/>
          <p:cNvPicPr/>
          <p:nvPr/>
        </p:nvPicPr>
        <p:blipFill>
          <a:blip r:embed="rId3"/>
          <a:stretch>
            <a:fillRect/>
          </a:stretch>
        </p:blipFill>
        <p:spPr>
          <a:xfrm>
            <a:off x="3619500" y="4312920"/>
            <a:ext cx="1918560" cy="1511040"/>
          </a:xfrm>
          <a:prstGeom prst="rect">
            <a:avLst/>
          </a:prstGeom>
          <a:ln>
            <a:noFill/>
          </a:ln>
        </p:spPr>
      </p:pic>
      <p:pic>
        <p:nvPicPr>
          <p:cNvPr id="7" name="Picture 6"/>
          <p:cNvPicPr/>
          <p:nvPr/>
        </p:nvPicPr>
        <p:blipFill>
          <a:blip r:embed="rId2"/>
          <a:stretch>
            <a:fillRect/>
          </a:stretch>
        </p:blipFill>
        <p:spPr>
          <a:xfrm>
            <a:off x="5865495" y="4312920"/>
            <a:ext cx="1835280" cy="1633080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79305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" t="-834" r="-122" b="10730"/>
          <a:stretch/>
        </p:blipFill>
        <p:spPr>
          <a:xfrm>
            <a:off x="458539" y="1157058"/>
            <a:ext cx="5862942" cy="352586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539" y="1223957"/>
            <a:ext cx="5862944" cy="3472432"/>
          </a:xfrm>
          <a:prstGeom prst="rect">
            <a:avLst/>
          </a:prstGeom>
        </p:spPr>
      </p:pic>
      <p:sp>
        <p:nvSpPr>
          <p:cNvPr id="12" name="TextShape 4"/>
          <p:cNvSpPr txBox="1"/>
          <p:nvPr/>
        </p:nvSpPr>
        <p:spPr>
          <a:xfrm>
            <a:off x="6610778" y="1157058"/>
            <a:ext cx="2269751" cy="780766"/>
          </a:xfrm>
          <a:prstGeom prst="rect">
            <a:avLst/>
          </a:prstGeom>
        </p:spPr>
        <p:txBody>
          <a:bodyPr lIns="0" tIns="0" rIns="0" bIns="0" anchor="ctr"/>
          <a:lstStyle/>
          <a:p>
            <a:r>
              <a:rPr lang="lv-LV" sz="2400" dirty="0" err="1" smtClean="0"/>
              <a:t>Time</a:t>
            </a:r>
            <a:r>
              <a:rPr lang="lv-LV" sz="2400" dirty="0" smtClean="0"/>
              <a:t> </a:t>
            </a:r>
            <a:r>
              <a:rPr lang="lv-LV" sz="2400" dirty="0" err="1" smtClean="0"/>
              <a:t>after</a:t>
            </a:r>
            <a:r>
              <a:rPr lang="lv-LV" sz="2400" dirty="0" smtClean="0"/>
              <a:t> start</a:t>
            </a:r>
          </a:p>
          <a:p>
            <a:r>
              <a:rPr lang="lv-LV" sz="2400" dirty="0" smtClean="0"/>
              <a:t> </a:t>
            </a:r>
            <a:r>
              <a:rPr lang="lv-LV" sz="2400" dirty="0" err="1" smtClean="0"/>
              <a:t>of</a:t>
            </a:r>
            <a:r>
              <a:rPr lang="lv-LV" sz="2400" dirty="0" smtClean="0"/>
              <a:t> </a:t>
            </a:r>
            <a:r>
              <a:rPr lang="lv-LV" sz="2400" dirty="0" err="1" smtClean="0"/>
              <a:t>the</a:t>
            </a:r>
            <a:r>
              <a:rPr lang="lv-LV" sz="2400" dirty="0" smtClean="0"/>
              <a:t> </a:t>
            </a:r>
            <a:r>
              <a:rPr lang="lv-LV" sz="2400" dirty="0" err="1" smtClean="0"/>
              <a:t>race</a:t>
            </a:r>
            <a:r>
              <a:rPr lang="lv-LV" sz="2400" dirty="0" smtClean="0"/>
              <a:t>:</a:t>
            </a:r>
            <a:endParaRPr lang="en-US" sz="2400" dirty="0"/>
          </a:p>
        </p:txBody>
      </p:sp>
      <p:sp>
        <p:nvSpPr>
          <p:cNvPr id="3" name="Rectangle 2"/>
          <p:cNvSpPr/>
          <p:nvPr/>
        </p:nvSpPr>
        <p:spPr>
          <a:xfrm>
            <a:off x="6610778" y="1951352"/>
            <a:ext cx="2006279" cy="84168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v-LV" sz="5400" dirty="0" smtClean="0"/>
              <a:t>05:00</a:t>
            </a:r>
            <a:endParaRPr lang="en-US" sz="5400" dirty="0"/>
          </a:p>
        </p:txBody>
      </p:sp>
      <p:sp>
        <p:nvSpPr>
          <p:cNvPr id="13" name="TextShape 3"/>
          <p:cNvSpPr txBox="1">
            <a:spLocks/>
          </p:cNvSpPr>
          <p:nvPr/>
        </p:nvSpPr>
        <p:spPr>
          <a:xfrm>
            <a:off x="2736640" y="266269"/>
            <a:ext cx="5190743" cy="528951"/>
          </a:xfrm>
          <a:prstGeom prst="rect">
            <a:avLst/>
          </a:prstGeom>
        </p:spPr>
        <p:txBody>
          <a:bodyPr wrap="none" lIns="90000" tIns="45000" rIns="90000" bIns="45000" anchor="ctr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200" dirty="0" smtClean="0">
                <a:solidFill>
                  <a:srgbClr val="000000"/>
                </a:solidFill>
                <a:ea typeface="SimSun"/>
              </a:rPr>
              <a:t>TOC “Road </a:t>
            </a:r>
            <a:r>
              <a:rPr lang="en-US" sz="3200" dirty="0" smtClean="0">
                <a:ea typeface="SimSun"/>
              </a:rPr>
              <a:t>runner” culture</a:t>
            </a:r>
            <a:endParaRPr lang="en-US" sz="3200" dirty="0">
              <a:ea typeface="SimSun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610777" y="1945717"/>
            <a:ext cx="2006279" cy="84168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v-LV" sz="5400" dirty="0" smtClean="0"/>
              <a:t>18:00</a:t>
            </a:r>
            <a:endParaRPr lang="en-US" sz="5400" dirty="0"/>
          </a:p>
        </p:txBody>
      </p:sp>
      <p:sp>
        <p:nvSpPr>
          <p:cNvPr id="15" name="Rectangle 14"/>
          <p:cNvSpPr/>
          <p:nvPr/>
        </p:nvSpPr>
        <p:spPr>
          <a:xfrm>
            <a:off x="6610777" y="1953610"/>
            <a:ext cx="2006279" cy="841689"/>
          </a:xfrm>
          <a:prstGeom prst="rect">
            <a:avLst/>
          </a:prstGeom>
          <a:solidFill>
            <a:srgbClr val="FF00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v-LV" sz="5400" dirty="0" smtClean="0"/>
              <a:t>19:01</a:t>
            </a:r>
            <a:endParaRPr lang="en-US" sz="5400" dirty="0"/>
          </a:p>
        </p:txBody>
      </p:sp>
      <p:sp>
        <p:nvSpPr>
          <p:cNvPr id="16" name="Rectangle 15"/>
          <p:cNvSpPr/>
          <p:nvPr/>
        </p:nvSpPr>
        <p:spPr>
          <a:xfrm>
            <a:off x="6610777" y="1958209"/>
            <a:ext cx="2006279" cy="841689"/>
          </a:xfrm>
          <a:prstGeom prst="rect">
            <a:avLst/>
          </a:prstGeom>
          <a:solidFill>
            <a:srgbClr val="FF00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v-LV" sz="5400" dirty="0" smtClean="0"/>
              <a:t>19:03</a:t>
            </a:r>
            <a:endParaRPr lang="en-US" sz="54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20" b="6063"/>
          <a:stretch/>
        </p:blipFill>
        <p:spPr>
          <a:xfrm>
            <a:off x="491657" y="1198486"/>
            <a:ext cx="5862945" cy="3484435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6625399" y="1962663"/>
            <a:ext cx="2006279" cy="84168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v-LV" sz="5400" dirty="0" smtClean="0"/>
              <a:t>19:30</a:t>
            </a:r>
            <a:endParaRPr lang="en-US" sz="54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547" y="1226249"/>
            <a:ext cx="5874493" cy="3304403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6643899" y="1941118"/>
            <a:ext cx="2006279" cy="841689"/>
          </a:xfrm>
          <a:prstGeom prst="rect">
            <a:avLst/>
          </a:prstGeom>
          <a:solidFill>
            <a:srgbClr val="FFC0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v-LV" sz="5400" dirty="0" smtClean="0"/>
              <a:t>30:00</a:t>
            </a: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4266772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50"/>
                            </p:stCondLst>
                            <p:childTnLst>
                              <p:par>
                                <p:cTn id="39" presetID="2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000"/>
                            </p:stCondLst>
                            <p:childTnLst>
                              <p:par>
                                <p:cTn id="53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000"/>
                            </p:stCondLst>
                            <p:childTnLst>
                              <p:par>
                                <p:cTn id="60" presetID="2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3" grpId="0" animBg="1"/>
      <p:bldP spid="14" grpId="1" animBg="1"/>
      <p:bldP spid="15" grpId="0" animBg="1"/>
      <p:bldP spid="16" grpId="0" animBg="1"/>
      <p:bldP spid="17" grpId="0" animBg="1"/>
      <p:bldP spid="1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TextShape 1"/>
          <p:cNvSpPr txBox="1"/>
          <p:nvPr/>
        </p:nvSpPr>
        <p:spPr>
          <a:xfrm>
            <a:off x="2160000" y="144720"/>
            <a:ext cx="6768000" cy="93600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pPr algn="ctr"/>
            <a:r>
              <a:rPr lang="en-US" sz="3200" dirty="0">
                <a:solidFill>
                  <a:srgbClr val="000000"/>
                </a:solidFill>
                <a:latin typeface="+mj-lt"/>
                <a:ea typeface="SimSun"/>
                <a:cs typeface="+mj-cs"/>
              </a:rPr>
              <a:t>Management paradigm</a:t>
            </a:r>
            <a:endParaRPr sz="3200" dirty="0">
              <a:solidFill>
                <a:srgbClr val="000000"/>
              </a:solidFill>
              <a:latin typeface="+mj-lt"/>
              <a:ea typeface="SimSun"/>
              <a:cs typeface="+mj-cs"/>
            </a:endParaRPr>
          </a:p>
        </p:txBody>
      </p:sp>
      <p:pic>
        <p:nvPicPr>
          <p:cNvPr id="370" name="Picture 369"/>
          <p:cNvPicPr/>
          <p:nvPr/>
        </p:nvPicPr>
        <p:blipFill>
          <a:blip r:embed="rId2"/>
          <a:stretch>
            <a:fillRect/>
          </a:stretch>
        </p:blipFill>
        <p:spPr>
          <a:xfrm>
            <a:off x="810000" y="1302120"/>
            <a:ext cx="3510000" cy="2585880"/>
          </a:xfrm>
          <a:prstGeom prst="rect">
            <a:avLst/>
          </a:prstGeom>
          <a:ln>
            <a:noFill/>
          </a:ln>
        </p:spPr>
      </p:pic>
      <p:pic>
        <p:nvPicPr>
          <p:cNvPr id="371" name="Picture 370"/>
          <p:cNvPicPr/>
          <p:nvPr/>
        </p:nvPicPr>
        <p:blipFill>
          <a:blip r:embed="rId3"/>
          <a:stretch>
            <a:fillRect/>
          </a:stretch>
        </p:blipFill>
        <p:spPr>
          <a:xfrm>
            <a:off x="4455000" y="1296000"/>
            <a:ext cx="3753000" cy="2514600"/>
          </a:xfrm>
          <a:prstGeom prst="rect">
            <a:avLst/>
          </a:prstGeom>
          <a:ln>
            <a:noFill/>
          </a:ln>
        </p:spPr>
      </p:pic>
      <p:sp>
        <p:nvSpPr>
          <p:cNvPr id="372" name="TextShape 2"/>
          <p:cNvSpPr txBox="1"/>
          <p:nvPr/>
        </p:nvSpPr>
        <p:spPr>
          <a:xfrm>
            <a:off x="1080000" y="3240000"/>
            <a:ext cx="3024000" cy="100476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pPr>
              <a:buSzPct val="25000"/>
              <a:buFont typeface="StarSymbol"/>
              <a:buChar char=""/>
            </a:pPr>
            <a:r>
              <a:rPr lang="en-US" sz="6000" b="1" dirty="0">
                <a:solidFill>
                  <a:srgbClr val="CCCC00"/>
                </a:solidFill>
                <a:effectLst>
                  <a:innerShdw blurRad="63500" dist="50800" dir="5400000">
                    <a:prstClr val="black">
                      <a:alpha val="50000"/>
                    </a:prstClr>
                  </a:innerShdw>
                </a:effectLst>
                <a:latin typeface="Calibri"/>
                <a:ea typeface="SimSun"/>
              </a:rPr>
              <a:t>ASSETS</a:t>
            </a:r>
            <a:endParaRPr dirty="0">
              <a:effectLst>
                <a:innerShdw blurRad="63500" dist="50800" dir="54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373" name="TextShape 3"/>
          <p:cNvSpPr txBox="1"/>
          <p:nvPr/>
        </p:nvSpPr>
        <p:spPr>
          <a:xfrm>
            <a:off x="4819680" y="3171240"/>
            <a:ext cx="3244320" cy="100476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pPr>
              <a:buSzPct val="25000"/>
              <a:buFont typeface="StarSymbol"/>
              <a:buChar char=""/>
            </a:pPr>
            <a:r>
              <a:rPr lang="en-US" sz="6000" b="1" dirty="0">
                <a:solidFill>
                  <a:srgbClr val="CCCC00"/>
                </a:solidFill>
                <a:effectLst>
                  <a:innerShdw blurRad="63500" dist="50800" dir="5400000">
                    <a:prstClr val="black">
                      <a:alpha val="50000"/>
                    </a:prstClr>
                  </a:innerShdw>
                </a:effectLst>
                <a:latin typeface="Calibri"/>
                <a:ea typeface="SimSun"/>
              </a:rPr>
              <a:t>COSTS</a:t>
            </a:r>
            <a:endParaRPr dirty="0">
              <a:effectLst>
                <a:innerShdw blurRad="63500" dist="50800" dir="54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374" name="TextShape 4"/>
          <p:cNvSpPr txBox="1"/>
          <p:nvPr/>
        </p:nvSpPr>
        <p:spPr>
          <a:xfrm>
            <a:off x="5256000" y="2644140"/>
            <a:ext cx="1617240" cy="181986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pPr>
              <a:buSzPct val="25000"/>
            </a:pPr>
            <a:r>
              <a:rPr lang="lv-LV" sz="11000" dirty="0" smtClean="0">
                <a:solidFill>
                  <a:srgbClr val="DC2300"/>
                </a:solidFill>
                <a:latin typeface="Calibri"/>
                <a:ea typeface="SimSun"/>
              </a:rPr>
              <a:t> </a:t>
            </a:r>
            <a:r>
              <a:rPr lang="en-US" sz="11000" dirty="0" smtClean="0">
                <a:solidFill>
                  <a:srgbClr val="DC2300"/>
                </a:solidFill>
                <a:latin typeface="Calibri"/>
                <a:ea typeface="SimSun"/>
              </a:rPr>
              <a:t>x</a:t>
            </a:r>
            <a:endParaRPr dirty="0"/>
          </a:p>
        </p:txBody>
      </p:sp>
      <p:sp>
        <p:nvSpPr>
          <p:cNvPr id="375" name="TextShape 5"/>
          <p:cNvSpPr txBox="1"/>
          <p:nvPr/>
        </p:nvSpPr>
        <p:spPr>
          <a:xfrm>
            <a:off x="3168000" y="645840"/>
            <a:ext cx="5112000" cy="65016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pPr>
              <a:buSzPct val="25000"/>
            </a:pPr>
            <a:r>
              <a:rPr lang="en-US" sz="2400" dirty="0"/>
              <a:t>Based on Cost accounting approach</a:t>
            </a:r>
            <a:endParaRPr sz="2400" dirty="0"/>
          </a:p>
        </p:txBody>
      </p:sp>
      <p:pic>
        <p:nvPicPr>
          <p:cNvPr id="376" name="Picture 375"/>
          <p:cNvPicPr/>
          <p:nvPr/>
        </p:nvPicPr>
        <p:blipFill>
          <a:blip r:embed="rId4"/>
          <a:stretch>
            <a:fillRect/>
          </a:stretch>
        </p:blipFill>
        <p:spPr>
          <a:xfrm>
            <a:off x="5184000" y="4353840"/>
            <a:ext cx="2428920" cy="1838160"/>
          </a:xfrm>
          <a:prstGeom prst="rect">
            <a:avLst/>
          </a:prstGeom>
          <a:ln>
            <a:noFill/>
          </a:ln>
        </p:spPr>
      </p:pic>
      <p:pic>
        <p:nvPicPr>
          <p:cNvPr id="377" name="Picture 376"/>
          <p:cNvPicPr/>
          <p:nvPr/>
        </p:nvPicPr>
        <p:blipFill>
          <a:blip r:embed="rId5"/>
          <a:stretch>
            <a:fillRect/>
          </a:stretch>
        </p:blipFill>
        <p:spPr>
          <a:xfrm>
            <a:off x="1154520" y="4231080"/>
            <a:ext cx="3381480" cy="2104920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5596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2" grpId="0"/>
      <p:bldP spid="373" grpId="0"/>
      <p:bldP spid="37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" name="CustomShape 5"/>
          <p:cNvSpPr/>
          <p:nvPr/>
        </p:nvSpPr>
        <p:spPr>
          <a:xfrm>
            <a:off x="288000" y="2736000"/>
            <a:ext cx="2448000" cy="1080000"/>
          </a:xfrm>
          <a:prstGeom prst="ellipse">
            <a:avLst/>
          </a:prstGeom>
          <a:solidFill>
            <a:srgbClr val="CFE7E5"/>
          </a:solidFill>
          <a:ln>
            <a:solidFill>
              <a:srgbClr val="80808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0000" tIns="45000" rIns="90000" bIns="45000" anchor="ctr"/>
          <a:lstStyle/>
          <a:p>
            <a:pPr algn="ctr"/>
            <a:r>
              <a:rPr lang="en-US" dirty="0"/>
              <a:t>Be a responsible </a:t>
            </a:r>
            <a:endParaRPr dirty="0"/>
          </a:p>
          <a:p>
            <a:pPr algn="ctr"/>
            <a:r>
              <a:rPr lang="en-US" dirty="0"/>
              <a:t>manager</a:t>
            </a:r>
            <a:endParaRPr dirty="0"/>
          </a:p>
        </p:txBody>
      </p:sp>
      <p:sp>
        <p:nvSpPr>
          <p:cNvPr id="387" name="TextShape 10"/>
          <p:cNvSpPr txBox="1"/>
          <p:nvPr/>
        </p:nvSpPr>
        <p:spPr>
          <a:xfrm>
            <a:off x="2160000" y="144720"/>
            <a:ext cx="6768000" cy="64728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pPr algn="ctr"/>
            <a:r>
              <a:rPr lang="en-US" sz="3200" dirty="0">
                <a:solidFill>
                  <a:srgbClr val="000000"/>
                </a:solidFill>
                <a:latin typeface="+mj-lt"/>
                <a:ea typeface="SimSun"/>
                <a:cs typeface="+mj-cs"/>
              </a:rPr>
              <a:t>Management paradigm Conflict Cloud</a:t>
            </a:r>
            <a:endParaRPr sz="3200" dirty="0">
              <a:solidFill>
                <a:srgbClr val="000000"/>
              </a:solidFill>
              <a:latin typeface="+mj-lt"/>
              <a:ea typeface="SimSun"/>
              <a:cs typeface="+mj-cs"/>
            </a:endParaRPr>
          </a:p>
        </p:txBody>
      </p:sp>
      <p:pic>
        <p:nvPicPr>
          <p:cNvPr id="388" name="Picture 387"/>
          <p:cNvPicPr/>
          <p:nvPr/>
        </p:nvPicPr>
        <p:blipFill>
          <a:blip r:embed="rId2"/>
          <a:stretch>
            <a:fillRect/>
          </a:stretch>
        </p:blipFill>
        <p:spPr>
          <a:xfrm>
            <a:off x="1728000" y="4759200"/>
            <a:ext cx="1511640" cy="1080000"/>
          </a:xfrm>
          <a:prstGeom prst="rect">
            <a:avLst/>
          </a:prstGeom>
          <a:ln>
            <a:noFill/>
          </a:ln>
        </p:spPr>
      </p:pic>
      <p:grpSp>
        <p:nvGrpSpPr>
          <p:cNvPr id="7" name="Group 6"/>
          <p:cNvGrpSpPr/>
          <p:nvPr/>
        </p:nvGrpSpPr>
        <p:grpSpPr>
          <a:xfrm>
            <a:off x="1616040" y="864000"/>
            <a:ext cx="1469880" cy="1584000"/>
            <a:chOff x="1616040" y="864000"/>
            <a:chExt cx="1469880" cy="1584000"/>
          </a:xfrm>
        </p:grpSpPr>
        <p:pic>
          <p:nvPicPr>
            <p:cNvPr id="389" name="Picture 388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1656720" y="864000"/>
              <a:ext cx="1223280" cy="1584000"/>
            </a:xfrm>
            <a:prstGeom prst="rect">
              <a:avLst/>
            </a:prstGeom>
            <a:ln>
              <a:noFill/>
            </a:ln>
          </p:spPr>
        </p:pic>
        <p:sp>
          <p:nvSpPr>
            <p:cNvPr id="390" name="TextShape 11"/>
            <p:cNvSpPr txBox="1"/>
            <p:nvPr/>
          </p:nvSpPr>
          <p:spPr>
            <a:xfrm rot="464400">
              <a:off x="1616040" y="1536120"/>
              <a:ext cx="1469880" cy="577800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lIns="90000" tIns="45000" rIns="90000" bIns="45000"/>
            <a:lstStyle/>
            <a:p>
              <a:r>
                <a:rPr lang="en-US" sz="3200" b="1" dirty="0">
                  <a:solidFill>
                    <a:srgbClr val="FF0000"/>
                  </a:solidFill>
                </a:rPr>
                <a:t>EARN!</a:t>
              </a:r>
              <a:endParaRPr dirty="0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390731" y="3616170"/>
            <a:ext cx="3229560" cy="1152000"/>
            <a:chOff x="2377800" y="3607200"/>
            <a:chExt cx="3229560" cy="115200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392" name="CustomShape 13"/>
            <p:cNvSpPr/>
            <p:nvPr/>
          </p:nvSpPr>
          <p:spPr>
            <a:xfrm>
              <a:off x="3159360" y="3607200"/>
              <a:ext cx="2448000" cy="1152000"/>
            </a:xfrm>
            <a:prstGeom prst="ellipse">
              <a:avLst/>
            </a:prstGeom>
            <a:solidFill>
              <a:srgbClr val="CFE7E5"/>
            </a:solidFill>
            <a:ln>
              <a:solidFill>
                <a:srgbClr val="808080"/>
              </a:solidFill>
            </a:ln>
          </p:spPr>
          <p:txBody>
            <a:bodyPr wrap="none" lIns="90000" tIns="45000" rIns="90000" bIns="45000" anchor="ctr"/>
            <a:lstStyle/>
            <a:p>
              <a:pPr algn="ctr"/>
              <a:r>
                <a:rPr lang="en-US"/>
                <a:t>Save Costs</a:t>
              </a:r>
              <a:endParaRPr/>
            </a:p>
          </p:txBody>
        </p:sp>
        <p:cxnSp>
          <p:nvCxnSpPr>
            <p:cNvPr id="393" name="Line 14"/>
            <p:cNvCxnSpPr>
              <a:stCxn id="392" idx="2"/>
            </p:cNvCxnSpPr>
            <p:nvPr/>
          </p:nvCxnSpPr>
          <p:spPr>
            <a:xfrm flipH="1" flipV="1">
              <a:off x="2377800" y="3657960"/>
              <a:ext cx="781920" cy="525600"/>
            </a:xfrm>
            <a:prstGeom prst="straightConnector1">
              <a:avLst/>
            </a:prstGeom>
            <a:ln w="9360">
              <a:solidFill>
                <a:srgbClr val="000000"/>
              </a:solidFill>
              <a:round/>
              <a:tailEnd type="triangle" w="med" len="med"/>
            </a:ln>
          </p:spPr>
        </p:cxnSp>
      </p:grpSp>
      <p:grpSp>
        <p:nvGrpSpPr>
          <p:cNvPr id="3" name="Group 2"/>
          <p:cNvGrpSpPr/>
          <p:nvPr/>
        </p:nvGrpSpPr>
        <p:grpSpPr>
          <a:xfrm>
            <a:off x="5607360" y="3569317"/>
            <a:ext cx="3163709" cy="1152000"/>
            <a:chOff x="5620291" y="3600000"/>
            <a:chExt cx="3163709" cy="115200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391" name="CustomShape 12"/>
            <p:cNvSpPr/>
            <p:nvPr/>
          </p:nvSpPr>
          <p:spPr>
            <a:xfrm>
              <a:off x="6336000" y="3600000"/>
              <a:ext cx="2448000" cy="1152000"/>
            </a:xfrm>
            <a:prstGeom prst="ellipse">
              <a:avLst/>
            </a:prstGeom>
            <a:solidFill>
              <a:srgbClr val="CFE7E5"/>
            </a:solidFill>
            <a:ln>
              <a:solidFill>
                <a:srgbClr val="808080"/>
              </a:solidFill>
            </a:ln>
          </p:spPr>
          <p:txBody>
            <a:bodyPr wrap="none" lIns="90000" tIns="45000" rIns="90000" bIns="45000" anchor="ctr"/>
            <a:lstStyle/>
            <a:p>
              <a:pPr algn="ctr"/>
              <a:r>
                <a:rPr lang="en-US"/>
                <a:t>Utilize workforce </a:t>
              </a:r>
              <a:endParaRPr/>
            </a:p>
            <a:p>
              <a:pPr algn="ctr"/>
              <a:r>
                <a:rPr lang="en-US"/>
                <a:t>capacity</a:t>
              </a:r>
              <a:endParaRPr/>
            </a:p>
          </p:txBody>
        </p:sp>
        <p:cxnSp>
          <p:nvCxnSpPr>
            <p:cNvPr id="394" name="Line 15"/>
            <p:cNvCxnSpPr>
              <a:endCxn id="392" idx="6"/>
            </p:cNvCxnSpPr>
            <p:nvPr/>
          </p:nvCxnSpPr>
          <p:spPr>
            <a:xfrm flipH="1">
              <a:off x="5620291" y="4184970"/>
              <a:ext cx="729000" cy="7560"/>
            </a:xfrm>
            <a:prstGeom prst="straightConnector1">
              <a:avLst/>
            </a:prstGeom>
            <a:ln w="9360">
              <a:solidFill>
                <a:srgbClr val="000000"/>
              </a:solidFill>
              <a:round/>
              <a:tailEnd type="triangle" w="med" len="med"/>
            </a:ln>
          </p:spPr>
        </p:cxnSp>
      </p:grpSp>
      <p:grpSp>
        <p:nvGrpSpPr>
          <p:cNvPr id="4" name="Group 3"/>
          <p:cNvGrpSpPr/>
          <p:nvPr/>
        </p:nvGrpSpPr>
        <p:grpSpPr>
          <a:xfrm>
            <a:off x="2390731" y="1640042"/>
            <a:ext cx="3166200" cy="1224360"/>
            <a:chOff x="2412900" y="1871901"/>
            <a:chExt cx="3166200" cy="122436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395" name="CustomShape 16"/>
            <p:cNvSpPr/>
            <p:nvPr/>
          </p:nvSpPr>
          <p:spPr>
            <a:xfrm>
              <a:off x="3131100" y="1871901"/>
              <a:ext cx="2448000" cy="1224000"/>
            </a:xfrm>
            <a:prstGeom prst="ellipse">
              <a:avLst/>
            </a:prstGeom>
            <a:solidFill>
              <a:srgbClr val="CFE7E5"/>
            </a:solidFill>
            <a:ln>
              <a:solidFill>
                <a:srgbClr val="808080"/>
              </a:solidFill>
            </a:ln>
          </p:spPr>
          <p:txBody>
            <a:bodyPr wrap="none" lIns="90000" tIns="45000" rIns="90000" bIns="45000" anchor="ctr"/>
            <a:lstStyle/>
            <a:p>
              <a:pPr algn="ctr"/>
              <a:r>
                <a:rPr lang="en-US" dirty="0"/>
                <a:t> Increase Throughput</a:t>
              </a:r>
              <a:endParaRPr dirty="0"/>
            </a:p>
          </p:txBody>
        </p:sp>
        <p:cxnSp>
          <p:nvCxnSpPr>
            <p:cNvPr id="397" name="Line 18"/>
            <p:cNvCxnSpPr>
              <a:stCxn id="395" idx="2"/>
            </p:cNvCxnSpPr>
            <p:nvPr/>
          </p:nvCxnSpPr>
          <p:spPr>
            <a:xfrm flipH="1">
              <a:off x="2412900" y="2483901"/>
              <a:ext cx="718560" cy="612360"/>
            </a:xfrm>
            <a:prstGeom prst="straightConnector1">
              <a:avLst/>
            </a:prstGeom>
            <a:ln w="9360">
              <a:solidFill>
                <a:srgbClr val="000000"/>
              </a:solidFill>
              <a:round/>
              <a:tailEnd type="triangle" w="med" len="med"/>
            </a:ln>
          </p:spPr>
        </p:cxnSp>
      </p:grpSp>
      <p:grpSp>
        <p:nvGrpSpPr>
          <p:cNvPr id="5" name="Group 4"/>
          <p:cNvGrpSpPr/>
          <p:nvPr/>
        </p:nvGrpSpPr>
        <p:grpSpPr>
          <a:xfrm>
            <a:off x="5556931" y="1640042"/>
            <a:ext cx="3096000" cy="1224000"/>
            <a:chOff x="5556931" y="1640042"/>
            <a:chExt cx="3096000" cy="122400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398" name="CustomShape 19"/>
            <p:cNvSpPr/>
            <p:nvPr/>
          </p:nvSpPr>
          <p:spPr>
            <a:xfrm>
              <a:off x="6204931" y="1640042"/>
              <a:ext cx="2448000" cy="1224000"/>
            </a:xfrm>
            <a:prstGeom prst="ellipse">
              <a:avLst/>
            </a:prstGeom>
            <a:solidFill>
              <a:srgbClr val="CFE7F5"/>
            </a:solidFill>
            <a:ln>
              <a:solidFill>
                <a:srgbClr val="808080"/>
              </a:solidFill>
            </a:ln>
          </p:spPr>
          <p:txBody>
            <a:bodyPr wrap="none" lIns="90000" tIns="45000" rIns="90000" bIns="45000" anchor="ctr"/>
            <a:lstStyle/>
            <a:p>
              <a:pPr algn="ctr"/>
              <a:r>
                <a:rPr lang="en-US" dirty="0"/>
                <a:t>Do not utilize </a:t>
              </a:r>
              <a:endParaRPr dirty="0"/>
            </a:p>
            <a:p>
              <a:pPr algn="ctr"/>
              <a:r>
                <a:rPr lang="en-US" dirty="0" smtClean="0"/>
                <a:t>workforce</a:t>
              </a:r>
              <a:endParaRPr dirty="0"/>
            </a:p>
          </p:txBody>
        </p:sp>
        <p:cxnSp>
          <p:nvCxnSpPr>
            <p:cNvPr id="399" name="Line 20"/>
            <p:cNvCxnSpPr>
              <a:stCxn id="398" idx="2"/>
            </p:cNvCxnSpPr>
            <p:nvPr/>
          </p:nvCxnSpPr>
          <p:spPr>
            <a:xfrm flipH="1">
              <a:off x="5556931" y="2252042"/>
              <a:ext cx="648360" cy="14400"/>
            </a:xfrm>
            <a:prstGeom prst="straightConnector1">
              <a:avLst/>
            </a:prstGeom>
            <a:ln w="9360">
              <a:solidFill>
                <a:srgbClr val="000000"/>
              </a:solidFill>
              <a:round/>
              <a:tailEnd type="triangle" w="med" len="med"/>
            </a:ln>
          </p:spPr>
        </p:cxnSp>
      </p:grpSp>
      <p:sp>
        <p:nvSpPr>
          <p:cNvPr id="6" name="Lightning Bolt 5"/>
          <p:cNvSpPr/>
          <p:nvPr/>
        </p:nvSpPr>
        <p:spPr>
          <a:xfrm>
            <a:off x="7175220" y="2766420"/>
            <a:ext cx="384780" cy="840780"/>
          </a:xfrm>
          <a:prstGeom prst="lightningBolt">
            <a:avLst/>
          </a:prstGeom>
          <a:solidFill>
            <a:srgbClr val="FF0000"/>
          </a:solidFill>
          <a:ln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Multiply 7"/>
          <p:cNvSpPr/>
          <p:nvPr/>
        </p:nvSpPr>
        <p:spPr>
          <a:xfrm>
            <a:off x="6863359" y="3654536"/>
            <a:ext cx="1131143" cy="1042928"/>
          </a:xfrm>
          <a:prstGeom prst="mathMultiply">
            <a:avLst>
              <a:gd name="adj1" fmla="val 4854"/>
            </a:avLst>
          </a:prstGeom>
          <a:solidFill>
            <a:srgbClr val="FF0000"/>
          </a:solidFill>
          <a:ln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Down Arrow Callout 8"/>
          <p:cNvSpPr/>
          <p:nvPr/>
        </p:nvSpPr>
        <p:spPr>
          <a:xfrm>
            <a:off x="5115407" y="961364"/>
            <a:ext cx="1817744" cy="1266825"/>
          </a:xfrm>
          <a:prstGeom prst="downArrowCallout">
            <a:avLst>
              <a:gd name="adj1" fmla="val 11466"/>
              <a:gd name="adj2" fmla="val 11466"/>
              <a:gd name="adj3" fmla="val 25000"/>
              <a:gd name="adj4" fmla="val 50691"/>
            </a:avLst>
          </a:prstGeom>
          <a:solidFill>
            <a:srgbClr val="CFE7F5"/>
          </a:solidFill>
          <a:ln>
            <a:solidFill>
              <a:srgbClr val="80808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0000" tIns="45000" rIns="90000" bIns="45000" anchor="ctr"/>
          <a:lstStyle/>
          <a:p>
            <a:pPr algn="ctr"/>
            <a:r>
              <a:rPr lang="en-US" dirty="0" smtClean="0"/>
              <a:t>Utilize Bottleneck</a:t>
            </a:r>
          </a:p>
          <a:p>
            <a:pPr algn="ctr"/>
            <a:r>
              <a:rPr lang="en-US" dirty="0" smtClean="0"/>
              <a:t> </a:t>
            </a:r>
            <a:r>
              <a:rPr lang="en-US" dirty="0"/>
              <a:t>capacity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7796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1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5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2" grpId="0" animBg="1"/>
      <p:bldP spid="6" grpId="2" animBg="1"/>
      <p:bldP spid="8" grpId="0" animBg="1"/>
      <p:bldP spid="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1" name="Picture 400"/>
          <p:cNvPicPr/>
          <p:nvPr/>
        </p:nvPicPr>
        <p:blipFill>
          <a:blip r:embed="rId2"/>
          <a:stretch>
            <a:fillRect/>
          </a:stretch>
        </p:blipFill>
        <p:spPr>
          <a:xfrm>
            <a:off x="5400000" y="1578128"/>
            <a:ext cx="3096000" cy="3600000"/>
          </a:xfrm>
          <a:prstGeom prst="rect">
            <a:avLst/>
          </a:prstGeom>
          <a:ln>
            <a:noFill/>
          </a:ln>
        </p:spPr>
      </p:pic>
      <p:pic>
        <p:nvPicPr>
          <p:cNvPr id="402" name="Picture 401"/>
          <p:cNvPicPr/>
          <p:nvPr/>
        </p:nvPicPr>
        <p:blipFill>
          <a:blip r:embed="rId3"/>
          <a:stretch>
            <a:fillRect/>
          </a:stretch>
        </p:blipFill>
        <p:spPr>
          <a:xfrm>
            <a:off x="504000" y="1578128"/>
            <a:ext cx="4608000" cy="3626640"/>
          </a:xfrm>
          <a:prstGeom prst="rect">
            <a:avLst/>
          </a:prstGeom>
          <a:ln>
            <a:noFill/>
          </a:ln>
        </p:spPr>
      </p:pic>
      <p:sp>
        <p:nvSpPr>
          <p:cNvPr id="403" name="CustomShape 1"/>
          <p:cNvSpPr/>
          <p:nvPr/>
        </p:nvSpPr>
        <p:spPr>
          <a:xfrm>
            <a:off x="4096101" y="2323782"/>
            <a:ext cx="1224000" cy="1224000"/>
          </a:xfrm>
          <a:prstGeom prst="ellipse">
            <a:avLst/>
          </a:prstGeom>
          <a:noFill/>
          <a:ln w="36000">
            <a:solidFill>
              <a:srgbClr val="FF0000"/>
            </a:solidFill>
            <a:round/>
          </a:ln>
        </p:spPr>
      </p:sp>
      <p:sp>
        <p:nvSpPr>
          <p:cNvPr id="404" name="TextShape 2"/>
          <p:cNvSpPr txBox="1"/>
          <p:nvPr/>
        </p:nvSpPr>
        <p:spPr>
          <a:xfrm>
            <a:off x="2160000" y="144720"/>
            <a:ext cx="6768000" cy="64728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pPr algn="ctr"/>
            <a:r>
              <a:rPr lang="en-US" sz="3200" dirty="0">
                <a:latin typeface="Calibri"/>
                <a:ea typeface="SimSun"/>
              </a:rPr>
              <a:t>Management paradigm changing tool</a:t>
            </a:r>
            <a:endParaRPr dirty="0"/>
          </a:p>
        </p:txBody>
      </p:sp>
      <p:sp>
        <p:nvSpPr>
          <p:cNvPr id="405" name="TextShape 3"/>
          <p:cNvSpPr txBox="1"/>
          <p:nvPr/>
        </p:nvSpPr>
        <p:spPr>
          <a:xfrm>
            <a:off x="958788" y="822138"/>
            <a:ext cx="7821227" cy="490502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pPr>
              <a:buSzPct val="25000"/>
            </a:pPr>
            <a:r>
              <a:rPr lang="en-US" sz="2400" dirty="0"/>
              <a:t>TLS approach: “Road runner </a:t>
            </a:r>
            <a:r>
              <a:rPr lang="en-US" sz="2400" dirty="0" smtClean="0"/>
              <a:t>culture” and </a:t>
            </a:r>
            <a:r>
              <a:rPr lang="en-US" sz="2400" dirty="0" err="1" smtClean="0"/>
              <a:t>Heijunka</a:t>
            </a:r>
            <a:r>
              <a:rPr lang="en-US" sz="2400" dirty="0" smtClean="0"/>
              <a:t> </a:t>
            </a:r>
            <a:r>
              <a:rPr lang="en-US" sz="2400" dirty="0"/>
              <a:t>cards </a:t>
            </a:r>
            <a:endParaRPr sz="2400" dirty="0"/>
          </a:p>
        </p:txBody>
      </p:sp>
      <p:sp>
        <p:nvSpPr>
          <p:cNvPr id="406" name="TextShape 4"/>
          <p:cNvSpPr txBox="1"/>
          <p:nvPr/>
        </p:nvSpPr>
        <p:spPr>
          <a:xfrm>
            <a:off x="216000" y="5282640"/>
            <a:ext cx="8640000" cy="123264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pPr>
              <a:buSzPct val="25000"/>
            </a:pPr>
            <a:r>
              <a:rPr lang="en-US" sz="2400" dirty="0"/>
              <a:t>Instruction:</a:t>
            </a:r>
            <a:endParaRPr sz="2400" dirty="0"/>
          </a:p>
          <a:p>
            <a:pPr>
              <a:buSzPct val="25000"/>
            </a:pPr>
            <a:r>
              <a:rPr lang="en-US" sz="2400" dirty="0"/>
              <a:t>1. Do not produce nothing if defined buffer (order) is fulfilled</a:t>
            </a:r>
            <a:endParaRPr sz="2400" dirty="0"/>
          </a:p>
          <a:p>
            <a:pPr>
              <a:buSzPct val="25000"/>
            </a:pPr>
            <a:r>
              <a:rPr lang="en-US" sz="2400" dirty="0"/>
              <a:t>2. Use your time for improving your workplace and yourself</a:t>
            </a:r>
            <a:endParaRPr sz="2400" dirty="0"/>
          </a:p>
        </p:txBody>
      </p:sp>
    </p:spTree>
    <p:extLst>
      <p:ext uri="{BB962C8B-B14F-4D97-AF65-F5344CB8AC3E}">
        <p14:creationId xmlns:p14="http://schemas.microsoft.com/office/powerpoint/2010/main" val="4037411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7" name="Picture 406"/>
          <p:cNvPicPr/>
          <p:nvPr/>
        </p:nvPicPr>
        <p:blipFill>
          <a:blip r:embed="rId2"/>
          <a:stretch>
            <a:fillRect/>
          </a:stretch>
        </p:blipFill>
        <p:spPr>
          <a:xfrm>
            <a:off x="5365468" y="1773180"/>
            <a:ext cx="3096000" cy="3600000"/>
          </a:xfrm>
          <a:prstGeom prst="rect">
            <a:avLst/>
          </a:prstGeom>
          <a:ln>
            <a:noFill/>
          </a:ln>
        </p:spPr>
      </p:pic>
      <p:sp>
        <p:nvSpPr>
          <p:cNvPr id="408" name="TextShape 1"/>
          <p:cNvSpPr txBox="1"/>
          <p:nvPr/>
        </p:nvSpPr>
        <p:spPr>
          <a:xfrm>
            <a:off x="2160000" y="144720"/>
            <a:ext cx="6768000" cy="64728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pPr algn="ctr"/>
            <a:r>
              <a:rPr lang="en-US" sz="3200" dirty="0">
                <a:solidFill>
                  <a:srgbClr val="000000"/>
                </a:solidFill>
                <a:latin typeface="+mj-lt"/>
                <a:ea typeface="SimSun"/>
                <a:cs typeface="+mj-cs"/>
              </a:rPr>
              <a:t>Management paradigm changing tool</a:t>
            </a:r>
            <a:endParaRPr sz="3200" dirty="0">
              <a:solidFill>
                <a:srgbClr val="000000"/>
              </a:solidFill>
              <a:latin typeface="+mj-lt"/>
              <a:ea typeface="SimSun"/>
              <a:cs typeface="+mj-cs"/>
            </a:endParaRPr>
          </a:p>
        </p:txBody>
      </p:sp>
      <p:sp>
        <p:nvSpPr>
          <p:cNvPr id="409" name="TextShape 2"/>
          <p:cNvSpPr txBox="1"/>
          <p:nvPr/>
        </p:nvSpPr>
        <p:spPr>
          <a:xfrm>
            <a:off x="1193313" y="969480"/>
            <a:ext cx="6696000" cy="65016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pPr>
              <a:buSzPct val="25000"/>
            </a:pPr>
            <a:r>
              <a:rPr lang="en-US" sz="2400" dirty="0"/>
              <a:t>TLS approach: “Road runner culture” and </a:t>
            </a:r>
            <a:r>
              <a:rPr lang="en-US" sz="2400" dirty="0" err="1"/>
              <a:t>Heijunka</a:t>
            </a:r>
            <a:r>
              <a:rPr lang="en-US" sz="2400" dirty="0"/>
              <a:t> cards </a:t>
            </a:r>
            <a:endParaRPr sz="2400" dirty="0"/>
          </a:p>
        </p:txBody>
      </p:sp>
      <p:sp>
        <p:nvSpPr>
          <p:cNvPr id="410" name="TextShape 3"/>
          <p:cNvSpPr txBox="1"/>
          <p:nvPr/>
        </p:nvSpPr>
        <p:spPr>
          <a:xfrm>
            <a:off x="288000" y="5554905"/>
            <a:ext cx="8640000" cy="92340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pPr>
              <a:buSzPct val="25000"/>
            </a:pPr>
            <a:r>
              <a:rPr lang="en-US" sz="2400" dirty="0"/>
              <a:t>1. </a:t>
            </a:r>
            <a:r>
              <a:rPr lang="en-US" sz="2400" dirty="0"/>
              <a:t>Do not produce nothing if defined buffer (order) is fulfilled</a:t>
            </a:r>
            <a:endParaRPr sz="2400" dirty="0"/>
          </a:p>
          <a:p>
            <a:pPr>
              <a:buSzPct val="25000"/>
            </a:pPr>
            <a:r>
              <a:rPr lang="en-US" sz="2400" dirty="0"/>
              <a:t>2. </a:t>
            </a:r>
            <a:r>
              <a:rPr lang="en-US" sz="2400" dirty="0"/>
              <a:t>Use your time for improving your workplace and yourself</a:t>
            </a:r>
            <a:endParaRPr sz="2400" dirty="0"/>
          </a:p>
        </p:txBody>
      </p:sp>
      <p:pic>
        <p:nvPicPr>
          <p:cNvPr id="411" name="Picture 410"/>
          <p:cNvPicPr/>
          <p:nvPr/>
        </p:nvPicPr>
        <p:blipFill>
          <a:blip r:embed="rId3"/>
          <a:stretch>
            <a:fillRect/>
          </a:stretch>
        </p:blipFill>
        <p:spPr>
          <a:xfrm>
            <a:off x="542446" y="1797120"/>
            <a:ext cx="4392000" cy="3552120"/>
          </a:xfrm>
          <a:prstGeom prst="rect">
            <a:avLst/>
          </a:prstGeom>
          <a:ln>
            <a:noFill/>
          </a:ln>
        </p:spPr>
      </p:pic>
      <p:sp>
        <p:nvSpPr>
          <p:cNvPr id="412" name="CustomShape 4"/>
          <p:cNvSpPr/>
          <p:nvPr/>
        </p:nvSpPr>
        <p:spPr>
          <a:xfrm>
            <a:off x="6913468" y="3981240"/>
            <a:ext cx="1296000" cy="1368000"/>
          </a:xfrm>
          <a:prstGeom prst="ellipse">
            <a:avLst/>
          </a:prstGeom>
          <a:noFill/>
          <a:ln w="36000">
            <a:solidFill>
              <a:srgbClr val="FF0000"/>
            </a:solidFill>
            <a:round/>
          </a:ln>
        </p:spPr>
      </p:sp>
    </p:spTree>
    <p:extLst>
      <p:ext uri="{BB962C8B-B14F-4D97-AF65-F5344CB8AC3E}">
        <p14:creationId xmlns:p14="http://schemas.microsoft.com/office/powerpoint/2010/main" val="1046044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" name="TextShape 1"/>
          <p:cNvSpPr txBox="1"/>
          <p:nvPr/>
        </p:nvSpPr>
        <p:spPr>
          <a:xfrm>
            <a:off x="2514128" y="466462"/>
            <a:ext cx="5976000" cy="64728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pPr algn="ctr"/>
            <a:endParaRPr sz="3200" dirty="0">
              <a:solidFill>
                <a:srgbClr val="000000"/>
              </a:solidFill>
              <a:latin typeface="+mj-lt"/>
              <a:ea typeface="SimSun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636713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34" name="Object 2"/>
          <p:cNvGraphicFramePr/>
          <p:nvPr/>
        </p:nvGraphicFramePr>
        <p:xfrm>
          <a:off x="4730040" y="3349080"/>
          <a:ext cx="367560" cy="1634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7" name="Spreadsheet" r:id="rId3" imgW="0" imgH="0" progId="">
                  <p:embed/>
                </p:oleObj>
              </mc:Choice>
              <mc:Fallback>
                <p:oleObj name="Spreadsheet" r:id="rId3" imgW="0" imgH="0" progId="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730040" y="3349080"/>
                        <a:ext cx="367560" cy="163440"/>
                      </a:xfrm>
                      <a:prstGeom prst="rect">
                        <a:avLst/>
                      </a:prstGeom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36" name="Rectangle 3"/>
          <p:cNvSpPr/>
          <p:nvPr/>
        </p:nvSpPr>
        <p:spPr>
          <a:xfrm>
            <a:off x="3850213" y="3269880"/>
            <a:ext cx="561240" cy="445680"/>
          </a:xfrm>
          <a:prstGeom prst="rect">
            <a:avLst/>
          </a:prstGeom>
          <a:solidFill>
            <a:srgbClr val="B3B3B3"/>
          </a:solidFill>
          <a:ln>
            <a:solidFill>
              <a:srgbClr val="808080"/>
            </a:solidFill>
            <a:custDash>
              <a:ds d="197000" sp="197000"/>
            </a:custDash>
          </a:ln>
        </p:spPr>
        <p:txBody>
          <a:bodyPr wrap="none" lIns="90000" tIns="45000" rIns="90000" bIns="45000" anchor="ctr" anchorCtr="1"/>
          <a:lstStyle/>
          <a:p>
            <a:pPr algn="ctr"/>
            <a:r>
              <a:rPr lang="en-US" sz="1000"/>
              <a:t>Customer</a:t>
            </a:r>
            <a:endParaRPr/>
          </a:p>
        </p:txBody>
      </p:sp>
      <p:grpSp>
        <p:nvGrpSpPr>
          <p:cNvPr id="7" name="Group 6"/>
          <p:cNvGrpSpPr/>
          <p:nvPr/>
        </p:nvGrpSpPr>
        <p:grpSpPr>
          <a:xfrm>
            <a:off x="360000" y="1924200"/>
            <a:ext cx="7465002" cy="451800"/>
            <a:chOff x="360000" y="1924200"/>
            <a:chExt cx="7465002" cy="451800"/>
          </a:xfrm>
        </p:grpSpPr>
        <p:sp>
          <p:nvSpPr>
            <p:cNvPr id="437" name="Rectangle 4"/>
            <p:cNvSpPr/>
            <p:nvPr/>
          </p:nvSpPr>
          <p:spPr>
            <a:xfrm>
              <a:off x="360000" y="1934280"/>
              <a:ext cx="1072080" cy="441720"/>
            </a:xfrm>
            <a:prstGeom prst="rect">
              <a:avLst/>
            </a:prstGeom>
            <a:solidFill>
              <a:srgbClr val="B3B3B3"/>
            </a:solidFill>
            <a:ln>
              <a:solidFill>
                <a:srgbClr val="808080"/>
              </a:solidFill>
              <a:custDash>
                <a:ds d="197000" sp="197000"/>
              </a:custDash>
            </a:ln>
          </p:spPr>
          <p:txBody>
            <a:bodyPr wrap="none" lIns="90000" tIns="45000" rIns="90000" bIns="45000" anchor="ctr" anchorCtr="1"/>
            <a:lstStyle/>
            <a:p>
              <a:pPr algn="ctr"/>
              <a:r>
                <a:rPr lang="en-US" sz="1200" dirty="0"/>
                <a:t>Supplier</a:t>
              </a:r>
              <a:endParaRPr dirty="0"/>
            </a:p>
          </p:txBody>
        </p:sp>
        <p:sp>
          <p:nvSpPr>
            <p:cNvPr id="441" name="Rectangle 8"/>
            <p:cNvSpPr/>
            <p:nvPr/>
          </p:nvSpPr>
          <p:spPr>
            <a:xfrm>
              <a:off x="7128000" y="1924200"/>
              <a:ext cx="697002" cy="441720"/>
            </a:xfrm>
            <a:prstGeom prst="rect">
              <a:avLst/>
            </a:prstGeom>
            <a:solidFill>
              <a:srgbClr val="B3B3B3"/>
            </a:solidFill>
            <a:ln>
              <a:solidFill>
                <a:srgbClr val="808080"/>
              </a:solidFill>
              <a:custDash>
                <a:ds d="197000" sp="197000"/>
              </a:custDash>
            </a:ln>
          </p:spPr>
          <p:txBody>
            <a:bodyPr wrap="none" lIns="90000" tIns="45000" rIns="90000" bIns="45000" anchor="ctr" anchorCtr="1"/>
            <a:lstStyle/>
            <a:p>
              <a:pPr algn="ctr"/>
              <a:r>
                <a:rPr lang="en-US" sz="1000" dirty="0"/>
                <a:t>Customer</a:t>
              </a:r>
              <a:endParaRPr dirty="0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1440000" y="1656000"/>
            <a:ext cx="5668200" cy="1025280"/>
            <a:chOff x="1440000" y="1656000"/>
            <a:chExt cx="5668200" cy="1025280"/>
          </a:xfrm>
        </p:grpSpPr>
        <p:sp>
          <p:nvSpPr>
            <p:cNvPr id="443" name="Line 10"/>
            <p:cNvSpPr/>
            <p:nvPr/>
          </p:nvSpPr>
          <p:spPr>
            <a:xfrm>
              <a:off x="1440000" y="1656000"/>
              <a:ext cx="0" cy="1008000"/>
            </a:xfrm>
            <a:prstGeom prst="line">
              <a:avLst/>
            </a:prstGeom>
            <a:ln w="10800">
              <a:solidFill>
                <a:srgbClr val="000000"/>
              </a:solidFill>
              <a:custDash>
                <a:ds d="51000" sp="127000"/>
                <a:ds d="51000" sp="127000"/>
                <a:ds d="254000" sp="127000"/>
                <a:ds d="254000" sp="127000"/>
                <a:ds d="254000" sp="127000"/>
              </a:custDash>
              <a:round/>
            </a:ln>
          </p:spPr>
        </p:sp>
        <p:sp>
          <p:nvSpPr>
            <p:cNvPr id="444" name="Line 11"/>
            <p:cNvSpPr/>
            <p:nvPr/>
          </p:nvSpPr>
          <p:spPr>
            <a:xfrm>
              <a:off x="7108200" y="1673280"/>
              <a:ext cx="0" cy="1008000"/>
            </a:xfrm>
            <a:prstGeom prst="line">
              <a:avLst/>
            </a:prstGeom>
            <a:ln w="10800">
              <a:solidFill>
                <a:srgbClr val="000000"/>
              </a:solidFill>
              <a:custDash>
                <a:ds d="51000" sp="127000"/>
                <a:ds d="51000" sp="127000"/>
                <a:ds d="254000" sp="127000"/>
                <a:ds d="254000" sp="127000"/>
                <a:ds d="254000" sp="127000"/>
              </a:custDash>
              <a:round/>
            </a:ln>
          </p:spPr>
        </p:sp>
      </p:grpSp>
      <p:grpSp>
        <p:nvGrpSpPr>
          <p:cNvPr id="3" name="Group 2"/>
          <p:cNvGrpSpPr/>
          <p:nvPr/>
        </p:nvGrpSpPr>
        <p:grpSpPr>
          <a:xfrm>
            <a:off x="1431000" y="1440000"/>
            <a:ext cx="3881160" cy="935640"/>
            <a:chOff x="1431000" y="1440000"/>
            <a:chExt cx="3881160" cy="935640"/>
          </a:xfrm>
        </p:grpSpPr>
        <p:sp>
          <p:nvSpPr>
            <p:cNvPr id="438" name="Rectangle 5"/>
            <p:cNvSpPr/>
            <p:nvPr/>
          </p:nvSpPr>
          <p:spPr>
            <a:xfrm>
              <a:off x="1431000" y="1933920"/>
              <a:ext cx="3881160" cy="441720"/>
            </a:xfrm>
            <a:prstGeom prst="rect">
              <a:avLst/>
            </a:prstGeom>
            <a:solidFill>
              <a:srgbClr val="00CCCC"/>
            </a:solidFill>
            <a:ln>
              <a:solidFill>
                <a:srgbClr val="808080"/>
              </a:solidFill>
            </a:ln>
          </p:spPr>
          <p:txBody>
            <a:bodyPr wrap="none" lIns="90000" tIns="45000" rIns="90000" bIns="45000" anchor="ctr" anchorCtr="1"/>
            <a:lstStyle/>
            <a:p>
              <a:pPr algn="ctr"/>
              <a:r>
                <a:rPr lang="en-US" sz="1200"/>
                <a:t>RM Stock</a:t>
              </a:r>
              <a:endParaRPr/>
            </a:p>
          </p:txBody>
        </p:sp>
        <p:sp>
          <p:nvSpPr>
            <p:cNvPr id="446" name="TextShape 13"/>
            <p:cNvSpPr txBox="1"/>
            <p:nvPr/>
          </p:nvSpPr>
          <p:spPr>
            <a:xfrm>
              <a:off x="3193560" y="1440000"/>
              <a:ext cx="406440" cy="360000"/>
            </a:xfrm>
            <a:prstGeom prst="rect">
              <a:avLst/>
            </a:prstGeom>
          </p:spPr>
          <p:txBody>
            <a:bodyPr wrap="none" lIns="90000" tIns="45000" rIns="90000" bIns="45000"/>
            <a:lstStyle/>
            <a:p>
              <a:r>
                <a:rPr lang="en-US" sz="1600" dirty="0"/>
                <a:t>14</a:t>
              </a:r>
              <a:endParaRPr dirty="0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290560" y="1440000"/>
            <a:ext cx="1387440" cy="935640"/>
            <a:chOff x="5290560" y="1440000"/>
            <a:chExt cx="1387440" cy="935640"/>
          </a:xfrm>
        </p:grpSpPr>
        <p:sp>
          <p:nvSpPr>
            <p:cNvPr id="442" name="Rectangle 9"/>
            <p:cNvSpPr/>
            <p:nvPr/>
          </p:nvSpPr>
          <p:spPr>
            <a:xfrm>
              <a:off x="5290560" y="1933920"/>
              <a:ext cx="1387440" cy="441720"/>
            </a:xfrm>
            <a:prstGeom prst="rect">
              <a:avLst/>
            </a:prstGeom>
            <a:solidFill>
              <a:srgbClr val="23FF23"/>
            </a:solidFill>
            <a:ln>
              <a:solidFill>
                <a:srgbClr val="808080"/>
              </a:solidFill>
            </a:ln>
          </p:spPr>
          <p:txBody>
            <a:bodyPr wrap="none" lIns="90000" tIns="45000" rIns="90000" bIns="45000" anchor="ctr" anchorCtr="1"/>
            <a:lstStyle/>
            <a:p>
              <a:pPr algn="ctr"/>
              <a:r>
                <a:rPr lang="en-US" sz="1200"/>
                <a:t>WIP</a:t>
              </a:r>
              <a:endParaRPr/>
            </a:p>
          </p:txBody>
        </p:sp>
        <p:sp>
          <p:nvSpPr>
            <p:cNvPr id="447" name="TextShape 14"/>
            <p:cNvSpPr txBox="1"/>
            <p:nvPr/>
          </p:nvSpPr>
          <p:spPr>
            <a:xfrm>
              <a:off x="5760000" y="1440000"/>
              <a:ext cx="293400" cy="360000"/>
            </a:xfrm>
            <a:prstGeom prst="rect">
              <a:avLst/>
            </a:prstGeom>
          </p:spPr>
          <p:txBody>
            <a:bodyPr wrap="none" lIns="90000" tIns="45000" rIns="90000" bIns="45000"/>
            <a:lstStyle/>
            <a:p>
              <a:r>
                <a:rPr lang="en-US" sz="1600" dirty="0"/>
                <a:t>5</a:t>
              </a:r>
              <a:endParaRPr dirty="0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665400" y="1440000"/>
            <a:ext cx="462600" cy="935640"/>
            <a:chOff x="6665400" y="1440000"/>
            <a:chExt cx="462600" cy="935640"/>
          </a:xfrm>
        </p:grpSpPr>
        <p:sp>
          <p:nvSpPr>
            <p:cNvPr id="439" name="Rectangle 6"/>
            <p:cNvSpPr/>
            <p:nvPr/>
          </p:nvSpPr>
          <p:spPr>
            <a:xfrm>
              <a:off x="6679800" y="1933920"/>
              <a:ext cx="422640" cy="441720"/>
            </a:xfrm>
            <a:prstGeom prst="rect">
              <a:avLst/>
            </a:prstGeom>
            <a:solidFill>
              <a:srgbClr val="FFFF99"/>
            </a:solidFill>
            <a:ln>
              <a:solidFill>
                <a:srgbClr val="808080"/>
              </a:solidFill>
            </a:ln>
          </p:spPr>
          <p:txBody>
            <a:bodyPr wrap="none" lIns="90000" tIns="45000" rIns="90000" bIns="45000" anchor="ctr" anchorCtr="1"/>
            <a:lstStyle/>
            <a:p>
              <a:pPr algn="ctr"/>
              <a:r>
                <a:rPr lang="en-US" sz="1200" dirty="0"/>
                <a:t>FG</a:t>
              </a:r>
              <a:endParaRPr dirty="0"/>
            </a:p>
          </p:txBody>
        </p:sp>
        <p:sp>
          <p:nvSpPr>
            <p:cNvPr id="448" name="TextShape 15"/>
            <p:cNvSpPr txBox="1"/>
            <p:nvPr/>
          </p:nvSpPr>
          <p:spPr>
            <a:xfrm>
              <a:off x="6665400" y="1440000"/>
              <a:ext cx="462600" cy="360000"/>
            </a:xfrm>
            <a:prstGeom prst="rect">
              <a:avLst/>
            </a:prstGeom>
          </p:spPr>
          <p:txBody>
            <a:bodyPr wrap="none" lIns="90000" tIns="45000" rIns="90000" bIns="45000"/>
            <a:lstStyle/>
            <a:p>
              <a:r>
                <a:rPr lang="en-US" sz="1600"/>
                <a:t>1,5</a:t>
              </a:r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06960" y="2952000"/>
            <a:ext cx="833040" cy="1008000"/>
            <a:chOff x="606960" y="2952000"/>
            <a:chExt cx="833040" cy="1008000"/>
          </a:xfrm>
        </p:grpSpPr>
        <p:sp>
          <p:nvSpPr>
            <p:cNvPr id="450" name="Rectangle 17"/>
            <p:cNvSpPr/>
            <p:nvPr/>
          </p:nvSpPr>
          <p:spPr>
            <a:xfrm>
              <a:off x="606960" y="3270600"/>
              <a:ext cx="833040" cy="445320"/>
            </a:xfrm>
            <a:prstGeom prst="rect">
              <a:avLst/>
            </a:prstGeom>
            <a:solidFill>
              <a:srgbClr val="B3B3B3"/>
            </a:solidFill>
            <a:ln>
              <a:solidFill>
                <a:srgbClr val="808080"/>
              </a:solidFill>
              <a:custDash>
                <a:ds d="197000" sp="197000"/>
              </a:custDash>
            </a:ln>
          </p:spPr>
          <p:txBody>
            <a:bodyPr wrap="none" lIns="90000" tIns="45000" rIns="90000" bIns="45000" anchor="ctr" anchorCtr="1"/>
            <a:lstStyle/>
            <a:p>
              <a:pPr algn="ctr"/>
              <a:r>
                <a:rPr lang="en-US" sz="1200"/>
                <a:t>Supplier</a:t>
              </a:r>
              <a:endParaRPr/>
            </a:p>
          </p:txBody>
        </p:sp>
        <p:sp>
          <p:nvSpPr>
            <p:cNvPr id="451" name="Line 18"/>
            <p:cNvSpPr/>
            <p:nvPr/>
          </p:nvSpPr>
          <p:spPr>
            <a:xfrm>
              <a:off x="1436040" y="2952000"/>
              <a:ext cx="0" cy="1008000"/>
            </a:xfrm>
            <a:prstGeom prst="line">
              <a:avLst/>
            </a:prstGeom>
            <a:ln w="10800">
              <a:solidFill>
                <a:srgbClr val="000000"/>
              </a:solidFill>
              <a:custDash>
                <a:ds d="51000" sp="127000"/>
                <a:ds d="51000" sp="127000"/>
                <a:ds d="254000" sp="127000"/>
                <a:ds d="254000" sp="127000"/>
                <a:ds d="254000" sp="127000"/>
              </a:custDash>
              <a:round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1436040" y="2808000"/>
            <a:ext cx="2123533" cy="907560"/>
            <a:chOff x="1436040" y="2808000"/>
            <a:chExt cx="2123533" cy="907560"/>
          </a:xfrm>
        </p:grpSpPr>
        <p:sp>
          <p:nvSpPr>
            <p:cNvPr id="452" name="Rectangle 19"/>
            <p:cNvSpPr/>
            <p:nvPr/>
          </p:nvSpPr>
          <p:spPr>
            <a:xfrm>
              <a:off x="1436040" y="3269880"/>
              <a:ext cx="2123533" cy="445680"/>
            </a:xfrm>
            <a:prstGeom prst="rect">
              <a:avLst/>
            </a:prstGeom>
            <a:solidFill>
              <a:srgbClr val="00CCCC"/>
            </a:solidFill>
            <a:ln>
              <a:solidFill>
                <a:srgbClr val="808080"/>
              </a:solidFill>
            </a:ln>
          </p:spPr>
          <p:txBody>
            <a:bodyPr wrap="none" lIns="90000" tIns="45000" rIns="90000" bIns="45000" anchor="ctr" anchorCtr="1"/>
            <a:lstStyle/>
            <a:p>
              <a:pPr algn="ctr"/>
              <a:r>
                <a:rPr lang="en-US" sz="1200"/>
                <a:t>RM Stock</a:t>
              </a:r>
              <a:endParaRPr/>
            </a:p>
          </p:txBody>
        </p:sp>
        <p:sp>
          <p:nvSpPr>
            <p:cNvPr id="453" name="TextShape 20"/>
            <p:cNvSpPr txBox="1"/>
            <p:nvPr/>
          </p:nvSpPr>
          <p:spPr>
            <a:xfrm>
              <a:off x="2618640" y="2808000"/>
              <a:ext cx="406440" cy="360000"/>
            </a:xfrm>
            <a:prstGeom prst="rect">
              <a:avLst/>
            </a:prstGeom>
          </p:spPr>
          <p:txBody>
            <a:bodyPr wrap="none" lIns="90000" tIns="45000" rIns="90000" bIns="45000"/>
            <a:lstStyle/>
            <a:p>
              <a:r>
                <a:rPr lang="en-US" sz="1600" dirty="0" smtClean="0"/>
                <a:t>7</a:t>
              </a:r>
              <a:endParaRPr dirty="0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3352675" y="2949660"/>
            <a:ext cx="462600" cy="765900"/>
            <a:chOff x="3352675" y="2949660"/>
            <a:chExt cx="462600" cy="765900"/>
          </a:xfrm>
        </p:grpSpPr>
        <p:sp>
          <p:nvSpPr>
            <p:cNvPr id="454" name="Rectangle 21"/>
            <p:cNvSpPr/>
            <p:nvPr/>
          </p:nvSpPr>
          <p:spPr>
            <a:xfrm>
              <a:off x="3573124" y="3269880"/>
              <a:ext cx="207000" cy="445680"/>
            </a:xfrm>
            <a:prstGeom prst="rect">
              <a:avLst/>
            </a:prstGeom>
            <a:solidFill>
              <a:srgbClr val="23FF23"/>
            </a:solidFill>
            <a:ln>
              <a:solidFill>
                <a:srgbClr val="808080"/>
              </a:solidFill>
            </a:ln>
          </p:spPr>
        </p:sp>
        <p:sp>
          <p:nvSpPr>
            <p:cNvPr id="455" name="TextShape 22"/>
            <p:cNvSpPr txBox="1"/>
            <p:nvPr/>
          </p:nvSpPr>
          <p:spPr>
            <a:xfrm>
              <a:off x="3352675" y="2949660"/>
              <a:ext cx="462600" cy="360000"/>
            </a:xfrm>
            <a:prstGeom prst="rect">
              <a:avLst/>
            </a:prstGeom>
          </p:spPr>
          <p:txBody>
            <a:bodyPr wrap="none" lIns="90000" tIns="45000" rIns="90000" bIns="45000"/>
            <a:lstStyle/>
            <a:p>
              <a:r>
                <a:rPr lang="en-US" sz="1600" dirty="0"/>
                <a:t>0,5</a:t>
              </a:r>
              <a:endParaRPr dirty="0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3589217" y="2710800"/>
            <a:ext cx="462600" cy="1177200"/>
            <a:chOff x="3589217" y="2710800"/>
            <a:chExt cx="462600" cy="1177200"/>
          </a:xfrm>
        </p:grpSpPr>
        <p:sp>
          <p:nvSpPr>
            <p:cNvPr id="456" name="Rectangle 23"/>
            <p:cNvSpPr/>
            <p:nvPr/>
          </p:nvSpPr>
          <p:spPr>
            <a:xfrm>
              <a:off x="3790731" y="3269880"/>
              <a:ext cx="51840" cy="445680"/>
            </a:xfrm>
            <a:prstGeom prst="rect">
              <a:avLst/>
            </a:prstGeom>
            <a:solidFill>
              <a:srgbClr val="FFFF99"/>
            </a:solidFill>
            <a:ln>
              <a:solidFill>
                <a:srgbClr val="808080"/>
              </a:solidFill>
            </a:ln>
          </p:spPr>
        </p:sp>
        <p:sp>
          <p:nvSpPr>
            <p:cNvPr id="457" name="Line 24"/>
            <p:cNvSpPr/>
            <p:nvPr/>
          </p:nvSpPr>
          <p:spPr>
            <a:xfrm>
              <a:off x="3847835" y="2880000"/>
              <a:ext cx="0" cy="1008000"/>
            </a:xfrm>
            <a:prstGeom prst="line">
              <a:avLst/>
            </a:prstGeom>
            <a:ln w="10800">
              <a:solidFill>
                <a:srgbClr val="000000"/>
              </a:solidFill>
              <a:custDash>
                <a:ds d="51000" sp="127000"/>
                <a:ds d="51000" sp="127000"/>
                <a:ds d="254000" sp="127000"/>
                <a:ds d="254000" sp="127000"/>
                <a:ds d="254000" sp="127000"/>
              </a:custDash>
              <a:round/>
            </a:ln>
          </p:spPr>
        </p:sp>
        <p:sp>
          <p:nvSpPr>
            <p:cNvPr id="458" name="TextShape 25"/>
            <p:cNvSpPr txBox="1"/>
            <p:nvPr/>
          </p:nvSpPr>
          <p:spPr>
            <a:xfrm>
              <a:off x="3589217" y="2710800"/>
              <a:ext cx="462600" cy="333720"/>
            </a:xfrm>
            <a:prstGeom prst="rect">
              <a:avLst/>
            </a:prstGeom>
          </p:spPr>
          <p:txBody>
            <a:bodyPr wrap="none" lIns="90000" tIns="45000" rIns="90000" bIns="45000"/>
            <a:lstStyle/>
            <a:p>
              <a:r>
                <a:rPr lang="en-US" sz="1600" dirty="0"/>
                <a:t>0,2</a:t>
              </a:r>
              <a:endParaRPr dirty="0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2160000" y="144720"/>
            <a:ext cx="6768000" cy="992340"/>
            <a:chOff x="2160000" y="144720"/>
            <a:chExt cx="6768000" cy="992340"/>
          </a:xfrm>
        </p:grpSpPr>
        <p:sp>
          <p:nvSpPr>
            <p:cNvPr id="433" name="TextShape 1"/>
            <p:cNvSpPr txBox="1"/>
            <p:nvPr/>
          </p:nvSpPr>
          <p:spPr>
            <a:xfrm>
              <a:off x="2160000" y="144720"/>
              <a:ext cx="6768000" cy="647280"/>
            </a:xfrm>
            <a:prstGeom prst="rect">
              <a:avLst/>
            </a:prstGeom>
          </p:spPr>
          <p:txBody>
            <a:bodyPr wrap="none" lIns="90000" tIns="45000" rIns="90000" bIns="45000"/>
            <a:lstStyle/>
            <a:p>
              <a:pPr algn="ctr"/>
              <a:r>
                <a:rPr lang="en-US" sz="3200" dirty="0">
                  <a:solidFill>
                    <a:srgbClr val="000000"/>
                  </a:solidFill>
                  <a:latin typeface="+mj-lt"/>
                  <a:ea typeface="SimSun"/>
                  <a:cs typeface="+mj-cs"/>
                </a:rPr>
                <a:t>Some TLS implementation results</a:t>
              </a:r>
              <a:endParaRPr sz="3200" dirty="0">
                <a:solidFill>
                  <a:srgbClr val="000000"/>
                </a:solidFill>
                <a:latin typeface="+mj-lt"/>
                <a:ea typeface="SimSun"/>
                <a:cs typeface="+mj-cs"/>
              </a:endParaRPr>
            </a:p>
          </p:txBody>
        </p:sp>
        <p:sp>
          <p:nvSpPr>
            <p:cNvPr id="467" name="TextShape 34"/>
            <p:cNvSpPr txBox="1"/>
            <p:nvPr/>
          </p:nvSpPr>
          <p:spPr>
            <a:xfrm>
              <a:off x="3025080" y="633060"/>
              <a:ext cx="4752000" cy="504000"/>
            </a:xfrm>
            <a:prstGeom prst="rect">
              <a:avLst/>
            </a:prstGeom>
          </p:spPr>
          <p:txBody>
            <a:bodyPr wrap="none" lIns="90000" tIns="45000" rIns="90000" bIns="45000"/>
            <a:lstStyle/>
            <a:p>
              <a:pPr>
                <a:buSzPct val="25000"/>
              </a:pPr>
              <a:r>
                <a:rPr lang="en-US" sz="2400" dirty="0"/>
                <a:t>Supply chain cycle transformation</a:t>
              </a:r>
              <a:endParaRPr sz="2400" dirty="0"/>
            </a:p>
          </p:txBody>
        </p:sp>
      </p:grpSp>
      <p:sp>
        <p:nvSpPr>
          <p:cNvPr id="473" name="TextShape 40"/>
          <p:cNvSpPr txBox="1"/>
          <p:nvPr/>
        </p:nvSpPr>
        <p:spPr>
          <a:xfrm>
            <a:off x="72000" y="4069440"/>
            <a:ext cx="9072000" cy="156888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pPr>
              <a:buSzPct val="25000"/>
            </a:pPr>
            <a:r>
              <a:rPr lang="en-US" sz="2400" dirty="0" smtClean="0"/>
              <a:t> </a:t>
            </a:r>
            <a:r>
              <a:rPr lang="en-US" sz="2200" dirty="0" smtClean="0"/>
              <a:t>Business </a:t>
            </a:r>
            <a:r>
              <a:rPr lang="en-US" sz="2200" dirty="0"/>
              <a:t>cycle “Money-Goods-Money” </a:t>
            </a:r>
            <a:r>
              <a:rPr lang="en-US" sz="2200" dirty="0" smtClean="0"/>
              <a:t>reduced from </a:t>
            </a:r>
            <a:r>
              <a:rPr lang="en-US" sz="2200" dirty="0"/>
              <a:t>~ </a:t>
            </a:r>
            <a:r>
              <a:rPr lang="en-US" sz="2200" dirty="0" smtClean="0"/>
              <a:t>22 </a:t>
            </a:r>
            <a:r>
              <a:rPr lang="en-US" sz="2200" dirty="0"/>
              <a:t>to </a:t>
            </a:r>
            <a:r>
              <a:rPr lang="en-US" sz="2200" dirty="0" smtClean="0"/>
              <a:t>8 </a:t>
            </a:r>
            <a:r>
              <a:rPr lang="en-US" sz="2200" dirty="0"/>
              <a:t>weeks</a:t>
            </a:r>
            <a:endParaRPr sz="2200" dirty="0"/>
          </a:p>
          <a:p>
            <a:pPr>
              <a:buSzPct val="25000"/>
            </a:pPr>
            <a:r>
              <a:rPr lang="en-US" sz="2200" dirty="0"/>
              <a:t> Internal cycle: </a:t>
            </a:r>
            <a:r>
              <a:rPr lang="en-US" sz="2200" dirty="0" smtClean="0"/>
              <a:t> RM </a:t>
            </a:r>
            <a:r>
              <a:rPr lang="en-US" sz="2200" dirty="0"/>
              <a:t>stock 14 to </a:t>
            </a:r>
            <a:r>
              <a:rPr lang="en-US" sz="2200" dirty="0" smtClean="0"/>
              <a:t>7 </a:t>
            </a:r>
            <a:r>
              <a:rPr lang="en-US" sz="2200" dirty="0"/>
              <a:t>weeks;</a:t>
            </a:r>
            <a:endParaRPr sz="2200" dirty="0"/>
          </a:p>
          <a:p>
            <a:pPr lvl="4">
              <a:buSzPct val="25000"/>
            </a:pPr>
            <a:r>
              <a:rPr lang="en-US" sz="2200" dirty="0" smtClean="0"/>
              <a:t>  WIP </a:t>
            </a:r>
            <a:r>
              <a:rPr lang="en-US" sz="2200" dirty="0"/>
              <a:t>– 5 to </a:t>
            </a:r>
            <a:r>
              <a:rPr lang="en-US" sz="2200" dirty="0" smtClean="0"/>
              <a:t>0,5 </a:t>
            </a:r>
            <a:r>
              <a:rPr lang="en-US" sz="2200" dirty="0"/>
              <a:t>week; </a:t>
            </a:r>
            <a:endParaRPr sz="2200" dirty="0"/>
          </a:p>
          <a:p>
            <a:pPr lvl="4">
              <a:buSzPct val="25000"/>
            </a:pPr>
            <a:r>
              <a:rPr lang="en-US" sz="2200" dirty="0" smtClean="0"/>
              <a:t>  Finished </a:t>
            </a:r>
            <a:r>
              <a:rPr lang="en-US" sz="2200" dirty="0"/>
              <a:t>goods </a:t>
            </a:r>
            <a:r>
              <a:rPr lang="en-US" sz="2200" dirty="0" smtClean="0"/>
              <a:t>stock – </a:t>
            </a:r>
            <a:r>
              <a:rPr lang="en-US" sz="2200" dirty="0"/>
              <a:t>1,5 weeks to 1 day</a:t>
            </a:r>
            <a:endParaRPr sz="2200" dirty="0"/>
          </a:p>
        </p:txBody>
      </p:sp>
      <p:sp>
        <p:nvSpPr>
          <p:cNvPr id="474" name="TextShape 41"/>
          <p:cNvSpPr txBox="1"/>
          <p:nvPr/>
        </p:nvSpPr>
        <p:spPr>
          <a:xfrm>
            <a:off x="72000" y="5545170"/>
            <a:ext cx="6176400" cy="82710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pPr>
              <a:buSzPct val="25000"/>
            </a:pPr>
            <a:r>
              <a:rPr lang="en-US" sz="2400" dirty="0">
                <a:latin typeface="Calibri"/>
                <a:ea typeface="SimSun"/>
              </a:rPr>
              <a:t> </a:t>
            </a:r>
            <a:r>
              <a:rPr lang="en-US" sz="2200" dirty="0"/>
              <a:t>Lead-time reduced </a:t>
            </a:r>
            <a:r>
              <a:rPr lang="en-US" sz="2200" dirty="0"/>
              <a:t>x 2 </a:t>
            </a:r>
            <a:r>
              <a:rPr lang="en-US" sz="2200" dirty="0"/>
              <a:t>times </a:t>
            </a:r>
            <a:endParaRPr sz="2200" dirty="0"/>
          </a:p>
          <a:p>
            <a:pPr>
              <a:buSzPct val="25000"/>
            </a:pPr>
            <a:r>
              <a:rPr lang="en-US" sz="2200" dirty="0"/>
              <a:t> Due-date performance - </a:t>
            </a:r>
            <a:r>
              <a:rPr lang="en-US" sz="2200" dirty="0"/>
              <a:t>99%</a:t>
            </a:r>
            <a:endParaRPr sz="2200" dirty="0"/>
          </a:p>
        </p:txBody>
      </p:sp>
      <p:sp>
        <p:nvSpPr>
          <p:cNvPr id="2" name="Right Arrow 1"/>
          <p:cNvSpPr/>
          <p:nvPr/>
        </p:nvSpPr>
        <p:spPr>
          <a:xfrm>
            <a:off x="606960" y="2681280"/>
            <a:ext cx="582648" cy="198720"/>
          </a:xfrm>
          <a:prstGeom prst="rightArrow">
            <a:avLst/>
          </a:prstGeom>
          <a:solidFill>
            <a:srgbClr val="FF0000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ight Arrow 43"/>
          <p:cNvSpPr/>
          <p:nvPr/>
        </p:nvSpPr>
        <p:spPr>
          <a:xfrm rot="10800000">
            <a:off x="6836676" y="2542680"/>
            <a:ext cx="582648" cy="198720"/>
          </a:xfrm>
          <a:prstGeom prst="rightArrow">
            <a:avLst/>
          </a:prstGeom>
          <a:solidFill>
            <a:srgbClr val="FF0000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Right Arrow 44"/>
          <p:cNvSpPr/>
          <p:nvPr/>
        </p:nvSpPr>
        <p:spPr>
          <a:xfrm rot="10800000">
            <a:off x="5860457" y="2580916"/>
            <a:ext cx="817543" cy="197427"/>
          </a:xfrm>
          <a:prstGeom prst="rightArrow">
            <a:avLst/>
          </a:prstGeom>
          <a:solidFill>
            <a:srgbClr val="FF0000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Right Arrow 45"/>
          <p:cNvSpPr/>
          <p:nvPr/>
        </p:nvSpPr>
        <p:spPr>
          <a:xfrm rot="10800000">
            <a:off x="4432848" y="2585340"/>
            <a:ext cx="772296" cy="193002"/>
          </a:xfrm>
          <a:prstGeom prst="rightArrow">
            <a:avLst/>
          </a:prstGeom>
          <a:solidFill>
            <a:srgbClr val="FF0000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Right Arrow 52"/>
          <p:cNvSpPr/>
          <p:nvPr/>
        </p:nvSpPr>
        <p:spPr>
          <a:xfrm rot="10800000">
            <a:off x="4492032" y="3419619"/>
            <a:ext cx="3332969" cy="187093"/>
          </a:xfrm>
          <a:prstGeom prst="rightArrow">
            <a:avLst/>
          </a:prstGeom>
          <a:solidFill>
            <a:srgbClr val="FF0000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395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5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5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750"/>
                            </p:stCondLst>
                            <p:childTnLst>
                              <p:par>
                                <p:cTn id="50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25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75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750"/>
                            </p:stCondLst>
                            <p:childTnLst>
                              <p:par>
                                <p:cTn id="62" presetID="10" presetClass="exit" presetSubtype="0" fill="hold" grpId="1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0"/>
                            </p:stCondLst>
                            <p:childTnLst>
                              <p:par>
                                <p:cTn id="70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0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750"/>
                                        <p:tgtEl>
                                          <p:spTgt spid="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000"/>
                            </p:stCondLst>
                            <p:childTnLst>
                              <p:par>
                                <p:cTn id="8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1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1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2500"/>
                                        <p:tgtEl>
                                          <p:spTgt spid="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275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250"/>
                                        <p:tgtEl>
                                          <p:spTgt spid="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6" grpId="0" animBg="1"/>
      <p:bldP spid="473" grpId="0"/>
      <p:bldP spid="474" grpId="0"/>
      <p:bldP spid="2" grpId="0" animBg="1"/>
      <p:bldP spid="44" grpId="0" animBg="1"/>
      <p:bldP spid="44" grpId="1" animBg="1"/>
      <p:bldP spid="45" grpId="0" animBg="1"/>
      <p:bldP spid="45" grpId="1" animBg="1"/>
      <p:bldP spid="46" grpId="0" animBg="1"/>
      <p:bldP spid="46" grpId="1" animBg="1"/>
      <p:bldP spid="5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5" name="TextShape 1"/>
          <p:cNvSpPr txBox="1"/>
          <p:nvPr/>
        </p:nvSpPr>
        <p:spPr>
          <a:xfrm>
            <a:off x="6264000" y="2952000"/>
            <a:ext cx="2520000" cy="188676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pPr>
              <a:buSzPct val="25000"/>
              <a:buFont typeface="StarSymbol"/>
              <a:buChar char=""/>
            </a:pPr>
            <a:r>
              <a:rPr lang="en-US" dirty="0" err="1" smtClean="0">
                <a:solidFill>
                  <a:srgbClr val="000000"/>
                </a:solidFill>
                <a:latin typeface="Calibri"/>
                <a:ea typeface="SimSun"/>
                <a:hlinkClick r:id="rId2"/>
              </a:rPr>
              <a:t>georg</a:t>
            </a:r>
            <a:r>
              <a:rPr lang="en-US" dirty="0" smtClean="0">
                <a:solidFill>
                  <a:srgbClr val="000000"/>
                </a:solidFill>
                <a:latin typeface="Calibri"/>
                <a:ea typeface="SimSun"/>
                <a:hlinkClick r:id="rId2"/>
              </a:rPr>
              <a:t>@</a:t>
            </a:r>
            <a:r>
              <a:rPr lang="lv-LV" dirty="0" err="1" smtClean="0">
                <a:solidFill>
                  <a:srgbClr val="000000"/>
                </a:solidFill>
                <a:latin typeface="Calibri"/>
                <a:ea typeface="SimSun"/>
                <a:hlinkClick r:id="rId2"/>
              </a:rPr>
              <a:t>toc</a:t>
            </a:r>
            <a:r>
              <a:rPr lang="en-US" dirty="0" smtClean="0">
                <a:solidFill>
                  <a:srgbClr val="000000"/>
                </a:solidFill>
                <a:latin typeface="Calibri"/>
                <a:ea typeface="SimSun"/>
                <a:hlinkClick r:id="rId2"/>
              </a:rPr>
              <a:t>.lv</a:t>
            </a:r>
            <a:endParaRPr dirty="0"/>
          </a:p>
          <a:p>
            <a:pPr>
              <a:buSzPct val="25000"/>
              <a:buFont typeface="StarSymbol"/>
              <a:buChar char=""/>
            </a:pPr>
            <a:r>
              <a:rPr lang="en-US" dirty="0">
                <a:solidFill>
                  <a:srgbClr val="000000"/>
                </a:solidFill>
                <a:latin typeface="Calibri"/>
                <a:ea typeface="SimSun"/>
                <a:hlinkClick r:id="rId3"/>
              </a:rPr>
              <a:t>georg@brabantia.com</a:t>
            </a:r>
            <a:endParaRPr dirty="0"/>
          </a:p>
          <a:p>
            <a:pPr>
              <a:buSzPct val="25000"/>
              <a:buFont typeface="StarSymbol"/>
              <a:buChar char=""/>
            </a:pPr>
            <a:r>
              <a:rPr lang="en-US" dirty="0">
                <a:solidFill>
                  <a:srgbClr val="000000"/>
                </a:solidFill>
                <a:latin typeface="Calibri"/>
                <a:ea typeface="SimSun"/>
                <a:hlinkClick r:id="rId4"/>
              </a:rPr>
              <a:t>www.efektivs.lv</a:t>
            </a:r>
            <a:endParaRPr dirty="0"/>
          </a:p>
          <a:p>
            <a:pPr>
              <a:buSzPct val="25000"/>
              <a:buFont typeface="StarSymbol"/>
              <a:buChar char=""/>
            </a:pPr>
            <a:r>
              <a:rPr lang="en-US" dirty="0">
                <a:solidFill>
                  <a:srgbClr val="000000"/>
                </a:solidFill>
                <a:latin typeface="Calibri"/>
                <a:ea typeface="SimSun"/>
                <a:hlinkClick r:id="rId5"/>
              </a:rPr>
              <a:t>www.toc.lv</a:t>
            </a:r>
            <a:endParaRPr dirty="0"/>
          </a:p>
          <a:p>
            <a:pPr>
              <a:buSzPct val="25000"/>
              <a:buFont typeface="StarSymbol"/>
              <a:buChar char=""/>
            </a:pPr>
            <a:r>
              <a:rPr lang="en-US" dirty="0">
                <a:solidFill>
                  <a:srgbClr val="000000"/>
                </a:solidFill>
                <a:latin typeface="Calibri"/>
                <a:ea typeface="SimSun"/>
              </a:rPr>
              <a:t>+371 29298027</a:t>
            </a:r>
            <a:endParaRPr dirty="0"/>
          </a:p>
        </p:txBody>
      </p:sp>
      <p:sp>
        <p:nvSpPr>
          <p:cNvPr id="476" name="TextShape 2"/>
          <p:cNvSpPr txBox="1"/>
          <p:nvPr/>
        </p:nvSpPr>
        <p:spPr>
          <a:xfrm>
            <a:off x="179672" y="1047240"/>
            <a:ext cx="6012328" cy="470268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pPr>
              <a:buSzPct val="25000"/>
            </a:pPr>
            <a:r>
              <a:rPr lang="en-US" sz="2400" b="1" dirty="0">
                <a:ea typeface="SimSun"/>
              </a:rPr>
              <a:t>Georgijs Buklovskis</a:t>
            </a:r>
            <a:endParaRPr dirty="0"/>
          </a:p>
          <a:p>
            <a:pPr>
              <a:buSzPct val="25000"/>
            </a:pPr>
            <a:r>
              <a:rPr lang="en-US" sz="2000" dirty="0">
                <a:ea typeface="SimSun"/>
              </a:rPr>
              <a:t>Georgijs has big experience in establishing, </a:t>
            </a:r>
            <a:endParaRPr lang="lv-LV" sz="2000" dirty="0" smtClean="0">
              <a:ea typeface="SimSun"/>
            </a:endParaRPr>
          </a:p>
          <a:p>
            <a:pPr>
              <a:buSzPct val="25000"/>
            </a:pPr>
            <a:r>
              <a:rPr lang="en-US" sz="2000" dirty="0" smtClean="0">
                <a:ea typeface="SimSun"/>
              </a:rPr>
              <a:t>developing </a:t>
            </a:r>
            <a:r>
              <a:rPr lang="en-US" sz="2000" dirty="0">
                <a:ea typeface="SimSun"/>
              </a:rPr>
              <a:t>and managing manufacturing </a:t>
            </a:r>
            <a:r>
              <a:rPr lang="en-US" sz="2000" dirty="0" smtClean="0">
                <a:ea typeface="SimSun"/>
              </a:rPr>
              <a:t>companies</a:t>
            </a:r>
            <a:endParaRPr lang="lv-LV" sz="2000" dirty="0" smtClean="0">
              <a:ea typeface="SimSun"/>
            </a:endParaRPr>
          </a:p>
          <a:p>
            <a:pPr>
              <a:buSzPct val="25000"/>
            </a:pPr>
            <a:r>
              <a:rPr lang="en-US" sz="2000" dirty="0" smtClean="0">
                <a:ea typeface="SimSun"/>
              </a:rPr>
              <a:t>as </a:t>
            </a:r>
            <a:r>
              <a:rPr lang="en-US" sz="2000" dirty="0">
                <a:ea typeface="SimSun"/>
              </a:rPr>
              <a:t>well as a wholesales business.</a:t>
            </a:r>
            <a:endParaRPr sz="2000" dirty="0"/>
          </a:p>
          <a:p>
            <a:pPr>
              <a:buSzPct val="25000"/>
            </a:pPr>
            <a:r>
              <a:rPr lang="en-US" sz="2000" dirty="0">
                <a:ea typeface="SimSun"/>
              </a:rPr>
              <a:t>He is </a:t>
            </a:r>
            <a:r>
              <a:rPr lang="en-US" sz="2000" dirty="0" err="1">
                <a:ea typeface="SimSun"/>
              </a:rPr>
              <a:t>Brabantia</a:t>
            </a:r>
            <a:r>
              <a:rPr lang="en-US" sz="2000" dirty="0">
                <a:ea typeface="SimSun"/>
              </a:rPr>
              <a:t> Latvia factory manager since </a:t>
            </a:r>
            <a:r>
              <a:rPr lang="en-US" sz="2000" dirty="0" smtClean="0">
                <a:ea typeface="SimSun"/>
              </a:rPr>
              <a:t>start of</a:t>
            </a:r>
            <a:endParaRPr lang="lv-LV" sz="2000" dirty="0" smtClean="0">
              <a:ea typeface="SimSun"/>
            </a:endParaRPr>
          </a:p>
          <a:p>
            <a:pPr>
              <a:buSzPct val="25000"/>
            </a:pPr>
            <a:r>
              <a:rPr lang="en-US" sz="2000" dirty="0" smtClean="0">
                <a:ea typeface="SimSun"/>
              </a:rPr>
              <a:t>operations </a:t>
            </a:r>
            <a:r>
              <a:rPr lang="en-US" sz="2000" dirty="0">
                <a:ea typeface="SimSun"/>
              </a:rPr>
              <a:t>in Latvia in 2008.</a:t>
            </a:r>
            <a:endParaRPr sz="2000" dirty="0"/>
          </a:p>
          <a:p>
            <a:pPr>
              <a:buSzPct val="25000"/>
            </a:pPr>
            <a:r>
              <a:rPr lang="en-US" sz="2000" dirty="0">
                <a:ea typeface="SimSun"/>
              </a:rPr>
              <a:t>Georgijs is co-founder and member of the board </a:t>
            </a:r>
            <a:r>
              <a:rPr lang="en-US" sz="2000" dirty="0" smtClean="0">
                <a:ea typeface="SimSun"/>
              </a:rPr>
              <a:t>of</a:t>
            </a:r>
            <a:endParaRPr lang="lv-LV" sz="2000" dirty="0" smtClean="0">
              <a:ea typeface="SimSun"/>
            </a:endParaRPr>
          </a:p>
          <a:p>
            <a:pPr>
              <a:buSzPct val="25000"/>
            </a:pPr>
            <a:r>
              <a:rPr lang="en-US" sz="2000" dirty="0" smtClean="0">
                <a:ea typeface="SimSun"/>
              </a:rPr>
              <a:t> </a:t>
            </a:r>
            <a:r>
              <a:rPr lang="en-US" sz="2000" dirty="0">
                <a:ea typeface="SimSun"/>
              </a:rPr>
              <a:t>Association for Business Efficiency (Latvia), which </a:t>
            </a:r>
            <a:endParaRPr lang="lv-LV" sz="2000" dirty="0" smtClean="0">
              <a:ea typeface="SimSun"/>
            </a:endParaRPr>
          </a:p>
          <a:p>
            <a:pPr>
              <a:buSzPct val="25000"/>
            </a:pPr>
            <a:r>
              <a:rPr lang="en-US" sz="2000" dirty="0" smtClean="0">
                <a:ea typeface="SimSun"/>
              </a:rPr>
              <a:t>promotes </a:t>
            </a:r>
            <a:r>
              <a:rPr lang="en-US" sz="2000" dirty="0">
                <a:ea typeface="SimSun"/>
              </a:rPr>
              <a:t>Lean and TOC approach in Latvia. </a:t>
            </a:r>
            <a:endParaRPr lang="lv-LV" sz="2000" dirty="0" smtClean="0">
              <a:ea typeface="SimSun"/>
            </a:endParaRPr>
          </a:p>
          <a:p>
            <a:pPr>
              <a:buSzPct val="25000"/>
            </a:pPr>
            <a:r>
              <a:rPr lang="en-US" sz="2000" dirty="0" smtClean="0">
                <a:ea typeface="SimSun"/>
              </a:rPr>
              <a:t>His </a:t>
            </a:r>
            <a:r>
              <a:rPr lang="en-US" sz="2000" dirty="0">
                <a:ea typeface="SimSun"/>
              </a:rPr>
              <a:t>seminars and presentations attended </a:t>
            </a:r>
            <a:r>
              <a:rPr lang="en-US" sz="2000" dirty="0" smtClean="0">
                <a:ea typeface="SimSun"/>
              </a:rPr>
              <a:t>by </a:t>
            </a:r>
            <a:endParaRPr lang="lv-LV" sz="2000" dirty="0" smtClean="0">
              <a:ea typeface="SimSun"/>
            </a:endParaRPr>
          </a:p>
          <a:p>
            <a:pPr>
              <a:buSzPct val="25000"/>
            </a:pPr>
            <a:r>
              <a:rPr lang="en-US" sz="2000" dirty="0" smtClean="0">
                <a:ea typeface="SimSun"/>
              </a:rPr>
              <a:t>a </a:t>
            </a:r>
            <a:r>
              <a:rPr lang="en-US" sz="2000" dirty="0">
                <a:ea typeface="SimSun"/>
              </a:rPr>
              <a:t>number of various Latvian and foreign specialists</a:t>
            </a:r>
            <a:r>
              <a:rPr lang="en-US" sz="2000" dirty="0" smtClean="0">
                <a:ea typeface="SimSun"/>
              </a:rPr>
              <a:t>.</a:t>
            </a:r>
            <a:endParaRPr lang="lv-LV" sz="2000" dirty="0" smtClean="0">
              <a:ea typeface="SimSun"/>
            </a:endParaRPr>
          </a:p>
          <a:p>
            <a:pPr>
              <a:buSzPct val="25000"/>
            </a:pPr>
            <a:r>
              <a:rPr lang="en-US" sz="2000" dirty="0" smtClean="0">
                <a:ea typeface="SimSun"/>
              </a:rPr>
              <a:t>In </a:t>
            </a:r>
            <a:r>
              <a:rPr lang="en-US" sz="2000" dirty="0">
                <a:ea typeface="SimSun"/>
              </a:rPr>
              <a:t>2013 he has printed Thomas Corbett </a:t>
            </a:r>
            <a:endParaRPr lang="lv-LV" sz="2000" dirty="0" smtClean="0">
              <a:ea typeface="SimSun"/>
            </a:endParaRPr>
          </a:p>
          <a:p>
            <a:pPr>
              <a:buSzPct val="25000"/>
            </a:pPr>
            <a:r>
              <a:rPr lang="en-US" sz="2000" dirty="0" smtClean="0">
                <a:ea typeface="SimSun"/>
              </a:rPr>
              <a:t>“</a:t>
            </a:r>
            <a:r>
              <a:rPr lang="en-US" sz="2000" dirty="0">
                <a:ea typeface="SimSun"/>
              </a:rPr>
              <a:t>Throughput accounting” in Latvian language.</a:t>
            </a:r>
            <a:endParaRPr sz="2000" dirty="0"/>
          </a:p>
          <a:p>
            <a:pPr>
              <a:buSzPct val="25000"/>
              <a:buFont typeface="StarSymbol"/>
              <a:buChar char=""/>
            </a:pPr>
            <a:endParaRPr sz="20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8920" y="289063"/>
            <a:ext cx="2506281" cy="224374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146518" y="5257954"/>
            <a:ext cx="455612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 smtClean="0">
                <a:solidFill>
                  <a:srgbClr val="FF0000"/>
                </a:solidFill>
              </a:rPr>
              <a:t>Thank You!</a:t>
            </a:r>
            <a:endParaRPr lang="en-US" sz="4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22" presetClass="exit" presetSubtype="4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1489</TotalTime>
  <Words>970</Words>
  <Application>Microsoft Office PowerPoint</Application>
  <PresentationFormat>On-screen Show (4:3)</PresentationFormat>
  <Paragraphs>264</Paragraphs>
  <Slides>26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7" baseType="lpstr">
      <vt:lpstr>Arial Unicode MS</vt:lpstr>
      <vt:lpstr>SimSun</vt:lpstr>
      <vt:lpstr>Arial</vt:lpstr>
      <vt:lpstr>Calibri</vt:lpstr>
      <vt:lpstr>DejaVu Sans</vt:lpstr>
      <vt:lpstr>StarSymbol</vt:lpstr>
      <vt:lpstr>Times New Roman</vt:lpstr>
      <vt:lpstr>Verdana</vt:lpstr>
      <vt:lpstr>Office Theme</vt:lpstr>
      <vt:lpstr>Office Theme</vt:lpstr>
      <vt:lpstr>Spreadsheet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Georgijs Buklovskis</dc:creator>
  <cp:lastModifiedBy>Georgijs Buklovskis</cp:lastModifiedBy>
  <cp:revision>148</cp:revision>
  <dcterms:modified xsi:type="dcterms:W3CDTF">2014-05-05T12:06:07Z</dcterms:modified>
</cp:coreProperties>
</file>